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7" r:id="rId4"/>
    <p:sldId id="280" r:id="rId5"/>
    <p:sldId id="268" r:id="rId6"/>
    <p:sldId id="260" r:id="rId7"/>
    <p:sldId id="279" r:id="rId8"/>
    <p:sldId id="271" r:id="rId9"/>
    <p:sldId id="275" r:id="rId10"/>
    <p:sldId id="274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897E-A0DF-4F4E-A4C6-9FE0D72BD71A}" type="datetimeFigureOut">
              <a:rPr lang="nl-BE" smtClean="0"/>
              <a:pPr/>
              <a:t>18/06/2013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2CE0-138A-47B5-84F3-6C13D14CB02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897E-A0DF-4F4E-A4C6-9FE0D72BD71A}" type="datetimeFigureOut">
              <a:rPr lang="nl-BE" smtClean="0"/>
              <a:pPr/>
              <a:t>18/06/2013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2CE0-138A-47B5-84F3-6C13D14CB02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897E-A0DF-4F4E-A4C6-9FE0D72BD71A}" type="datetimeFigureOut">
              <a:rPr lang="nl-BE" smtClean="0"/>
              <a:pPr/>
              <a:t>18/06/2013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2CE0-138A-47B5-84F3-6C13D14CB02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897E-A0DF-4F4E-A4C6-9FE0D72BD71A}" type="datetimeFigureOut">
              <a:rPr lang="nl-BE" smtClean="0"/>
              <a:pPr/>
              <a:t>18/06/2013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2CE0-138A-47B5-84F3-6C13D14CB02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897E-A0DF-4F4E-A4C6-9FE0D72BD71A}" type="datetimeFigureOut">
              <a:rPr lang="nl-BE" smtClean="0"/>
              <a:pPr/>
              <a:t>18/06/2013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2CE0-138A-47B5-84F3-6C13D14CB02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897E-A0DF-4F4E-A4C6-9FE0D72BD71A}" type="datetimeFigureOut">
              <a:rPr lang="nl-BE" smtClean="0"/>
              <a:pPr/>
              <a:t>18/06/2013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2CE0-138A-47B5-84F3-6C13D14CB02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897E-A0DF-4F4E-A4C6-9FE0D72BD71A}" type="datetimeFigureOut">
              <a:rPr lang="nl-BE" smtClean="0"/>
              <a:pPr/>
              <a:t>18/06/2013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2CE0-138A-47B5-84F3-6C13D14CB02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897E-A0DF-4F4E-A4C6-9FE0D72BD71A}" type="datetimeFigureOut">
              <a:rPr lang="nl-BE" smtClean="0"/>
              <a:pPr/>
              <a:t>18/06/2013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2CE0-138A-47B5-84F3-6C13D14CB02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897E-A0DF-4F4E-A4C6-9FE0D72BD71A}" type="datetimeFigureOut">
              <a:rPr lang="nl-BE" smtClean="0"/>
              <a:pPr/>
              <a:t>18/06/2013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2CE0-138A-47B5-84F3-6C13D14CB02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897E-A0DF-4F4E-A4C6-9FE0D72BD71A}" type="datetimeFigureOut">
              <a:rPr lang="nl-BE" smtClean="0"/>
              <a:pPr/>
              <a:t>18/06/2013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2CE0-138A-47B5-84F3-6C13D14CB02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897E-A0DF-4F4E-A4C6-9FE0D72BD71A}" type="datetimeFigureOut">
              <a:rPr lang="nl-BE" smtClean="0"/>
              <a:pPr/>
              <a:t>18/06/2013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2CE0-138A-47B5-84F3-6C13D14CB02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B897E-A0DF-4F4E-A4C6-9FE0D72BD71A}" type="datetimeFigureOut">
              <a:rPr lang="nl-BE" smtClean="0"/>
              <a:pPr/>
              <a:t>18/06/2013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2CE0-138A-47B5-84F3-6C13D14CB02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(</a:t>
            </a:r>
            <a:r>
              <a:rPr lang="nl-BE" dirty="0" err="1" smtClean="0"/>
              <a:t>How</a:t>
            </a:r>
            <a:r>
              <a:rPr lang="nl-BE" dirty="0" smtClean="0"/>
              <a:t>) do </a:t>
            </a:r>
            <a:r>
              <a:rPr lang="nl-BE" dirty="0" err="1" smtClean="0"/>
              <a:t>visitors</a:t>
            </a:r>
            <a:r>
              <a:rPr lang="nl-BE" dirty="0" smtClean="0"/>
              <a:t> </a:t>
            </a:r>
            <a:r>
              <a:rPr lang="nl-BE" dirty="0" err="1" smtClean="0"/>
              <a:t>read</a:t>
            </a:r>
            <a:r>
              <a:rPr lang="nl-BE" dirty="0" smtClean="0"/>
              <a:t> </a:t>
            </a:r>
            <a:r>
              <a:rPr lang="nl-BE" dirty="0" err="1" smtClean="0"/>
              <a:t>our</a:t>
            </a:r>
            <a:r>
              <a:rPr lang="nl-BE" dirty="0" smtClean="0"/>
              <a:t> </a:t>
            </a:r>
            <a:r>
              <a:rPr lang="nl-BE" dirty="0" err="1" smtClean="0"/>
              <a:t>Museumtexts</a:t>
            </a:r>
            <a:r>
              <a:rPr lang="nl-BE" dirty="0"/>
              <a:t>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43608" y="5157193"/>
            <a:ext cx="7912968" cy="1368152"/>
          </a:xfrm>
        </p:spPr>
        <p:txBody>
          <a:bodyPr>
            <a:normAutofit/>
          </a:bodyPr>
          <a:lstStyle/>
          <a:p>
            <a:pPr algn="l"/>
            <a:r>
              <a:rPr lang="nl-BE" sz="2000" dirty="0" smtClean="0">
                <a:solidFill>
                  <a:schemeClr val="tx1"/>
                </a:solidFill>
              </a:rPr>
              <a:t>Reinoud Magosse, Dimitri Woussen and Joelle Karnas</a:t>
            </a:r>
          </a:p>
          <a:p>
            <a:pPr algn="l"/>
            <a:r>
              <a:rPr lang="nl-BE" sz="2000" dirty="0" smtClean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he </a:t>
            </a:r>
            <a:r>
              <a:rPr lang="en-US" sz="2000" dirty="0">
                <a:solidFill>
                  <a:schemeClr val="tx1"/>
                </a:solidFill>
              </a:rPr>
              <a:t>visitors Observatory of the Federal Scientific Institutions of </a:t>
            </a:r>
            <a:r>
              <a:rPr lang="en-US" sz="2000" dirty="0" smtClean="0">
                <a:solidFill>
                  <a:schemeClr val="tx1"/>
                </a:solidFill>
              </a:rPr>
              <a:t>Belgium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Ecsite</a:t>
            </a:r>
            <a:r>
              <a:rPr lang="en-US" sz="2000" dirty="0">
                <a:solidFill>
                  <a:schemeClr val="tx1"/>
                </a:solidFill>
              </a:rPr>
              <a:t> Conference Gothenburg, 7 </a:t>
            </a:r>
            <a:r>
              <a:rPr lang="en-US" sz="2000" dirty="0" err="1">
                <a:solidFill>
                  <a:schemeClr val="tx1"/>
                </a:solidFill>
              </a:rPr>
              <a:t>june</a:t>
            </a:r>
            <a:r>
              <a:rPr lang="en-US" sz="2000" dirty="0">
                <a:solidFill>
                  <a:schemeClr val="tx1"/>
                </a:solidFill>
              </a:rPr>
              <a:t> 2013</a:t>
            </a:r>
            <a:endParaRPr lang="nl-BE" sz="2000" dirty="0">
              <a:solidFill>
                <a:schemeClr val="tx1"/>
              </a:solidFill>
            </a:endParaRPr>
          </a:p>
          <a:p>
            <a:pPr algn="l"/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Detail horizontal </a:t>
            </a:r>
            <a:r>
              <a:rPr lang="nl-BE" dirty="0" err="1" smtClean="0"/>
              <a:t>text</a:t>
            </a:r>
            <a:r>
              <a:rPr lang="nl-BE" dirty="0" smtClean="0"/>
              <a:t> support</a:t>
            </a:r>
            <a:endParaRPr lang="nl-BE" dirty="0"/>
          </a:p>
        </p:txBody>
      </p:sp>
      <p:pic>
        <p:nvPicPr>
          <p:cNvPr id="3074" name="Picture 2" descr="C:\Documents and Settings\rmagosse\Desktop\foto's T Rex\DSC00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Detail videofragment and intro </a:t>
            </a:r>
            <a:r>
              <a:rPr lang="nl-BE" dirty="0" err="1" smtClean="0"/>
              <a:t>text</a:t>
            </a:r>
            <a:endParaRPr lang="nl-BE" dirty="0"/>
          </a:p>
        </p:txBody>
      </p:sp>
      <p:pic>
        <p:nvPicPr>
          <p:cNvPr id="5122" name="Picture 2" descr="C:\Documents and Settings\rmagosse\Desktop\foto's T Rex\DSC00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Detail T. </a:t>
            </a:r>
            <a:r>
              <a:rPr lang="nl-BE" dirty="0" err="1" smtClean="0"/>
              <a:t>rex</a:t>
            </a:r>
            <a:r>
              <a:rPr lang="nl-BE" dirty="0" smtClean="0"/>
              <a:t> “</a:t>
            </a:r>
            <a:r>
              <a:rPr lang="nl-BE" dirty="0" err="1" smtClean="0"/>
              <a:t>roll</a:t>
            </a:r>
            <a:r>
              <a:rPr lang="nl-BE" dirty="0" smtClean="0"/>
              <a:t>”</a:t>
            </a:r>
            <a:endParaRPr lang="nl-BE" dirty="0"/>
          </a:p>
        </p:txBody>
      </p:sp>
      <p:pic>
        <p:nvPicPr>
          <p:cNvPr id="6146" name="Picture 2" descr="C:\Documents and Settings\rmagosse\Desktop\foto's T Rex\DSC00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Detail </a:t>
            </a:r>
            <a:r>
              <a:rPr lang="nl-BE" dirty="0" err="1" smtClean="0"/>
              <a:t>drawings</a:t>
            </a:r>
            <a:r>
              <a:rPr lang="nl-BE" dirty="0" smtClean="0"/>
              <a:t> 11 &amp; 12</a:t>
            </a:r>
            <a:endParaRPr lang="nl-BE" dirty="0"/>
          </a:p>
        </p:txBody>
      </p:sp>
      <p:pic>
        <p:nvPicPr>
          <p:cNvPr id="7170" name="Picture 2" descr="C:\Documents and Settings\rmagosse\Desktop\foto's T Rex\DSC00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What</a:t>
            </a:r>
            <a:r>
              <a:rPr lang="nl-BE" dirty="0" smtClean="0"/>
              <a:t> we </a:t>
            </a:r>
            <a:r>
              <a:rPr lang="nl-BE" dirty="0" err="1" smtClean="0"/>
              <a:t>did</a:t>
            </a:r>
            <a:r>
              <a:rPr lang="nl-BE" dirty="0" smtClean="0"/>
              <a:t>?</a:t>
            </a:r>
            <a:endParaRPr lang="nl-BE" dirty="0"/>
          </a:p>
        </p:txBody>
      </p:sp>
      <p:pic>
        <p:nvPicPr>
          <p:cNvPr id="1026" name="Picture 2" descr="C:\Documents and Settings\rmagosse\Desktop\foto's T Rex\T Rex met genummerde tekst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6080"/>
          </a:xfrm>
        </p:spPr>
        <p:txBody>
          <a:bodyPr>
            <a:normAutofit fontScale="90000"/>
          </a:bodyPr>
          <a:lstStyle/>
          <a:p>
            <a:pPr algn="l"/>
            <a:r>
              <a:rPr lang="fr-FR" sz="1800" b="1" dirty="0"/>
              <a:t>Individu n° :                                                                         Date  </a:t>
            </a:r>
            <a:r>
              <a:rPr lang="fr-FR" sz="1800" b="1" dirty="0" smtClean="0"/>
              <a:t>Interrogé</a:t>
            </a:r>
            <a:r>
              <a:rPr lang="fr-FR" sz="1800" b="1" dirty="0"/>
              <a:t> : Oui / Non 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672"/>
          </a:xfrm>
        </p:spPr>
        <p:txBody>
          <a:bodyPr>
            <a:normAutofit fontScale="25000" lnSpcReduction="20000"/>
          </a:bodyPr>
          <a:lstStyle/>
          <a:p>
            <a:r>
              <a:rPr lang="fr-FR" dirty="0"/>
              <a:t> </a:t>
            </a:r>
            <a:endParaRPr lang="nl-BE" dirty="0"/>
          </a:p>
          <a:p>
            <a:r>
              <a:rPr lang="fr-FR" dirty="0"/>
              <a:t>Texte :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dirty="0"/>
              <a:t>Lu :</a:t>
            </a:r>
            <a:endParaRPr lang="nl-BE" dirty="0"/>
          </a:p>
          <a:p>
            <a:r>
              <a:rPr lang="fr-FR" dirty="0"/>
              <a:t> </a:t>
            </a:r>
            <a:endParaRPr lang="nl-BE" dirty="0"/>
          </a:p>
          <a:p>
            <a:r>
              <a:rPr lang="fr-FR" dirty="0"/>
              <a:t>Individu : H/F : </a:t>
            </a:r>
            <a:endParaRPr lang="nl-BE" dirty="0"/>
          </a:p>
          <a:p>
            <a:r>
              <a:rPr lang="fr-FR" dirty="0"/>
              <a:t>	</a:t>
            </a:r>
            <a:r>
              <a:rPr lang="en-US" dirty="0"/>
              <a:t>      B/E/Ado/A/S :</a:t>
            </a:r>
            <a:endParaRPr lang="nl-BE" dirty="0"/>
          </a:p>
          <a:p>
            <a:r>
              <a:rPr lang="en-US" dirty="0"/>
              <a:t> </a:t>
            </a:r>
            <a:endParaRPr lang="nl-BE" dirty="0"/>
          </a:p>
          <a:p>
            <a:r>
              <a:rPr lang="en-US" dirty="0" err="1"/>
              <a:t>Caractéristique</a:t>
            </a:r>
            <a:r>
              <a:rPr lang="en-US" dirty="0"/>
              <a:t> </a:t>
            </a:r>
            <a:r>
              <a:rPr lang="en-US" dirty="0" err="1"/>
              <a:t>spéciale</a:t>
            </a:r>
            <a:r>
              <a:rPr lang="en-US" dirty="0"/>
              <a:t> :</a:t>
            </a:r>
            <a:endParaRPr lang="nl-BE" dirty="0"/>
          </a:p>
          <a:p>
            <a:r>
              <a:rPr lang="fr-FR" dirty="0"/>
              <a:t> </a:t>
            </a:r>
            <a:endParaRPr lang="nl-BE" dirty="0"/>
          </a:p>
          <a:p>
            <a:r>
              <a:rPr lang="fr-FR" dirty="0"/>
              <a:t>Type d’interaction : 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dirty="0"/>
              <a:t>Participant à l’interaction : 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dirty="0"/>
              <a:t>Groupe :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dirty="0"/>
              <a:t> </a:t>
            </a:r>
            <a:endParaRPr lang="nl-BE" dirty="0"/>
          </a:p>
          <a:p>
            <a:r>
              <a:rPr lang="fr-FR" dirty="0"/>
              <a:t>Type de groupe : 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b="1" dirty="0"/>
              <a:t> </a:t>
            </a:r>
            <a:endParaRPr lang="nl-BE" dirty="0"/>
          </a:p>
          <a:p>
            <a:r>
              <a:rPr lang="fr-FR" dirty="0"/>
              <a:t>Texte			Général (texte)		Détails			Général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b="1" dirty="0"/>
              <a:t> </a:t>
            </a:r>
            <a:endParaRPr lang="nl-BE" dirty="0"/>
          </a:p>
          <a:p>
            <a:r>
              <a:rPr lang="fr-FR" b="1" u="sng" dirty="0"/>
              <a:t>Légende</a:t>
            </a:r>
            <a:r>
              <a:rPr lang="fr-FR" b="1" dirty="0"/>
              <a:t> : </a:t>
            </a:r>
            <a:endParaRPr lang="nl-BE" dirty="0"/>
          </a:p>
          <a:p>
            <a:r>
              <a:rPr lang="fr-FR" b="1" dirty="0"/>
              <a:t> </a:t>
            </a:r>
            <a:endParaRPr lang="nl-BE" dirty="0"/>
          </a:p>
          <a:p>
            <a:r>
              <a:rPr lang="fr-FR" dirty="0"/>
              <a:t>Texte : 1 =&gt; 18</a:t>
            </a:r>
            <a:endParaRPr lang="nl-BE" dirty="0"/>
          </a:p>
          <a:p>
            <a:r>
              <a:rPr lang="fr-FR" dirty="0"/>
              <a:t>            11, 12, =&gt; sans texte</a:t>
            </a:r>
            <a:endParaRPr lang="nl-BE" dirty="0"/>
          </a:p>
          <a:p>
            <a:r>
              <a:rPr lang="fr-FR" dirty="0"/>
              <a:t>Lu :  Oui, non, +/-</a:t>
            </a:r>
            <a:endParaRPr lang="nl-BE" dirty="0"/>
          </a:p>
          <a:p>
            <a:r>
              <a:rPr lang="fr-FR" dirty="0"/>
              <a:t>Individu :     H = Homme           F = Femme</a:t>
            </a:r>
            <a:endParaRPr lang="nl-BE" dirty="0"/>
          </a:p>
          <a:p>
            <a:r>
              <a:rPr lang="fr-FR" dirty="0"/>
              <a:t>	     S = Senior   	A = Adulte	Ado = Adolescent 		E = Enfant		     B = Bébé</a:t>
            </a:r>
            <a:endParaRPr lang="nl-BE" dirty="0"/>
          </a:p>
          <a:p>
            <a:r>
              <a:rPr lang="fr-FR" dirty="0"/>
              <a:t>	     </a:t>
            </a:r>
            <a:endParaRPr lang="nl-BE" dirty="0"/>
          </a:p>
          <a:p>
            <a:r>
              <a:rPr lang="fr-FR" dirty="0"/>
              <a:t>Interaction : M = Montrer, R = Raconter (après avoir lu), E = Expliquer, D = Discuter. </a:t>
            </a:r>
            <a:endParaRPr lang="nl-BE" dirty="0"/>
          </a:p>
          <a:p>
            <a:r>
              <a:rPr lang="fr-FR" dirty="0"/>
              <a:t>	    Exemple : EA = Explication adulte	EE = Explication enfant	ME = Montrer par enfant ..  	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dirty="0"/>
              <a:t>Participant à l’interaction : Senior / Adulte / Ado / Enfant / Tout le groupe.</a:t>
            </a:r>
            <a:endParaRPr lang="nl-BE" dirty="0"/>
          </a:p>
          <a:p>
            <a:r>
              <a:rPr lang="fr-FR" dirty="0"/>
              <a:t> </a:t>
            </a:r>
            <a:endParaRPr lang="nl-BE" dirty="0"/>
          </a:p>
          <a:p>
            <a:r>
              <a:rPr lang="fr-FR" dirty="0"/>
              <a:t>Caractéristique spéciale : R =  fauteuil roulant / H = handicap / A = autre</a:t>
            </a:r>
            <a:endParaRPr lang="nl-BE" dirty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Main</a:t>
            </a:r>
            <a:r>
              <a:rPr lang="nl-BE" dirty="0" smtClean="0"/>
              <a:t> </a:t>
            </a:r>
            <a:r>
              <a:rPr lang="nl-BE" dirty="0" err="1" smtClean="0"/>
              <a:t>findings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Visitors do read Museum </a:t>
            </a:r>
            <a:r>
              <a:rPr lang="en-US" b="1" dirty="0" smtClean="0"/>
              <a:t>texts</a:t>
            </a:r>
            <a:r>
              <a:rPr lang="en-US" dirty="0" smtClean="0"/>
              <a:t>: 4 people on 5</a:t>
            </a:r>
            <a:endParaRPr lang="nl-BE" dirty="0"/>
          </a:p>
          <a:p>
            <a:r>
              <a:rPr lang="en-US" b="1" dirty="0"/>
              <a:t>The reading is very </a:t>
            </a:r>
            <a:r>
              <a:rPr lang="en-US" b="1" dirty="0" smtClean="0"/>
              <a:t>fragmented: </a:t>
            </a:r>
            <a:r>
              <a:rPr lang="en-US" dirty="0" smtClean="0"/>
              <a:t>2 text on average </a:t>
            </a:r>
            <a:endParaRPr lang="nl-BE" dirty="0"/>
          </a:p>
          <a:p>
            <a:r>
              <a:rPr lang="en-US" b="1" dirty="0"/>
              <a:t>The reading is </a:t>
            </a:r>
            <a:r>
              <a:rPr lang="en-US" b="1" dirty="0" smtClean="0"/>
              <a:t>clustered: </a:t>
            </a:r>
            <a:r>
              <a:rPr lang="en-US" dirty="0" smtClean="0"/>
              <a:t>neighboring texts</a:t>
            </a:r>
            <a:endParaRPr lang="nl-BE" dirty="0"/>
          </a:p>
          <a:p>
            <a:r>
              <a:rPr lang="en-US" b="1" dirty="0"/>
              <a:t>In </a:t>
            </a:r>
            <a:r>
              <a:rPr lang="en-US" b="1" dirty="0" smtClean="0"/>
              <a:t>general texts </a:t>
            </a:r>
            <a:r>
              <a:rPr lang="en-US" b="1" dirty="0"/>
              <a:t>have a high holding </a:t>
            </a:r>
            <a:r>
              <a:rPr lang="en-US" b="1" dirty="0" smtClean="0"/>
              <a:t>power: </a:t>
            </a:r>
            <a:r>
              <a:rPr lang="en-US" dirty="0" smtClean="0"/>
              <a:t>drop out =8%</a:t>
            </a:r>
            <a:endParaRPr lang="nl-BE" dirty="0"/>
          </a:p>
          <a:p>
            <a:r>
              <a:rPr lang="en-US" b="1" dirty="0"/>
              <a:t>T</a:t>
            </a:r>
            <a:r>
              <a:rPr lang="en-US" b="1" dirty="0" smtClean="0"/>
              <a:t>exts </a:t>
            </a:r>
            <a:r>
              <a:rPr lang="en-US" b="1" dirty="0"/>
              <a:t>have a relatively higher holding power than the video </a:t>
            </a:r>
            <a:r>
              <a:rPr lang="en-US" b="1" dirty="0" smtClean="0"/>
              <a:t>fragments</a:t>
            </a:r>
          </a:p>
          <a:p>
            <a:r>
              <a:rPr lang="en-US" b="1" dirty="0" smtClean="0"/>
              <a:t>A hierarchy of push- and pull factors seems to exist:</a:t>
            </a:r>
            <a:endParaRPr lang="nl-BE" dirty="0" smtClean="0"/>
          </a:p>
          <a:p>
            <a:pPr lvl="1">
              <a:buNone/>
            </a:pPr>
            <a:r>
              <a:rPr lang="fr-BE" b="1" dirty="0" smtClean="0"/>
              <a:t>1. Location (vis-à-vis the </a:t>
            </a:r>
            <a:r>
              <a:rPr lang="fr-BE" b="1" dirty="0" err="1" smtClean="0"/>
              <a:t>object</a:t>
            </a:r>
            <a:r>
              <a:rPr lang="fr-BE" b="1" dirty="0" smtClean="0"/>
              <a:t>)</a:t>
            </a:r>
          </a:p>
          <a:p>
            <a:pPr lvl="1">
              <a:buNone/>
            </a:pPr>
            <a:r>
              <a:rPr lang="fr-BE" b="1" dirty="0" smtClean="0"/>
              <a:t>2. format/ </a:t>
            </a:r>
            <a:r>
              <a:rPr lang="fr-BE" b="1" dirty="0" err="1" smtClean="0"/>
              <a:t>presentation</a:t>
            </a:r>
            <a:r>
              <a:rPr lang="fr-BE" b="1" dirty="0" smtClean="0"/>
              <a:t>: </a:t>
            </a:r>
            <a:r>
              <a:rPr lang="en-US" dirty="0"/>
              <a:t>Regular texts have a higher attracting power than images and video fragments! </a:t>
            </a:r>
            <a:endParaRPr lang="fr-BE" dirty="0" smtClean="0"/>
          </a:p>
          <a:p>
            <a:pPr lvl="1">
              <a:buNone/>
            </a:pPr>
            <a:r>
              <a:rPr lang="fr-BE" b="1" dirty="0" smtClean="0"/>
              <a:t>3. </a:t>
            </a:r>
            <a:r>
              <a:rPr lang="en-US" b="1" dirty="0" smtClean="0"/>
              <a:t>Title style: </a:t>
            </a:r>
            <a:r>
              <a:rPr lang="en-US" dirty="0" smtClean="0"/>
              <a:t>interrogative titles have the highest attracting power</a:t>
            </a:r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Main</a:t>
            </a:r>
            <a:r>
              <a:rPr lang="nl-BE" dirty="0" smtClean="0"/>
              <a:t> </a:t>
            </a:r>
            <a:r>
              <a:rPr lang="nl-BE" dirty="0" err="1" smtClean="0"/>
              <a:t>findings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In </a:t>
            </a:r>
            <a:r>
              <a:rPr lang="en-US" b="1" dirty="0"/>
              <a:t>1 case out of 4, the actions of other visitors prevented the respondents to read a certain text or series of </a:t>
            </a:r>
            <a:r>
              <a:rPr lang="en-US" b="1" dirty="0" smtClean="0"/>
              <a:t>texts: </a:t>
            </a:r>
            <a:r>
              <a:rPr lang="en-US" dirty="0" smtClean="0"/>
              <a:t>visiting a museum remains a very social experience</a:t>
            </a:r>
            <a:endParaRPr lang="nl-BE" dirty="0"/>
          </a:p>
          <a:p>
            <a:r>
              <a:rPr lang="en-US" b="1" dirty="0"/>
              <a:t>High general comprehension per </a:t>
            </a:r>
            <a:r>
              <a:rPr lang="en-US" b="1" dirty="0" smtClean="0"/>
              <a:t>text:  </a:t>
            </a:r>
            <a:r>
              <a:rPr lang="en-US" dirty="0" smtClean="0"/>
              <a:t>5 minutes later, 86% is able to reformulate in its own words. </a:t>
            </a:r>
            <a:endParaRPr lang="nl-BE" dirty="0"/>
          </a:p>
          <a:p>
            <a:r>
              <a:rPr lang="en-US" b="1" dirty="0"/>
              <a:t>Relatively lower detailed comprehension per </a:t>
            </a:r>
            <a:r>
              <a:rPr lang="en-US" b="1" dirty="0" smtClean="0"/>
              <a:t>text</a:t>
            </a:r>
            <a:r>
              <a:rPr lang="en-US" dirty="0" smtClean="0"/>
              <a:t>: 5 minutes later, 76% remembers the small details.</a:t>
            </a:r>
            <a:endParaRPr lang="nl-BE" dirty="0"/>
          </a:p>
          <a:p>
            <a:r>
              <a:rPr lang="en-US" b="1" dirty="0" smtClean="0"/>
              <a:t>Most visitors </a:t>
            </a:r>
            <a:r>
              <a:rPr lang="en-US" b="1" dirty="0"/>
              <a:t>didn’t get “the message” or “the big idea</a:t>
            </a:r>
            <a:r>
              <a:rPr lang="en-US" dirty="0" smtClean="0"/>
              <a:t>”: 11%</a:t>
            </a:r>
            <a:endParaRPr lang="nl-BE" dirty="0"/>
          </a:p>
          <a:p>
            <a:r>
              <a:rPr lang="en-US" b="1" dirty="0"/>
              <a:t>Texts incite for (Social) </a:t>
            </a:r>
            <a:r>
              <a:rPr lang="en-US" b="1" dirty="0" smtClean="0"/>
              <a:t>Interaction: </a:t>
            </a:r>
            <a:r>
              <a:rPr lang="en-US" dirty="0" smtClean="0"/>
              <a:t>in 50% of the cases </a:t>
            </a:r>
            <a:endParaRPr lang="nl-BE" dirty="0"/>
          </a:p>
          <a:p>
            <a:r>
              <a:rPr lang="en-US" b="1" dirty="0"/>
              <a:t>Texts incite for </a:t>
            </a:r>
            <a:r>
              <a:rPr lang="en-US" b="1" dirty="0" smtClean="0"/>
              <a:t>discussion: </a:t>
            </a:r>
            <a:r>
              <a:rPr lang="en-US" dirty="0" smtClean="0"/>
              <a:t>67% discussing, 25% explaining, 8 % pointing</a:t>
            </a:r>
            <a:endParaRPr lang="nl-BE" dirty="0"/>
          </a:p>
          <a:p>
            <a:r>
              <a:rPr lang="en-US" b="1" dirty="0" smtClean="0"/>
              <a:t>The </a:t>
            </a:r>
            <a:r>
              <a:rPr lang="en-US" b="1" dirty="0"/>
              <a:t>adult as mediator and </a:t>
            </a:r>
            <a:r>
              <a:rPr lang="en-US" b="1" dirty="0" smtClean="0"/>
              <a:t>expert:  </a:t>
            </a:r>
            <a:r>
              <a:rPr lang="en-US" dirty="0" smtClean="0"/>
              <a:t>almost 2/3 of interactions take place between children and adults (50 adults, 12% seniors). 19 % between  adults, 8% among teenagers</a:t>
            </a:r>
            <a:endParaRPr lang="nl-BE" dirty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Thanks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attention</a:t>
            </a:r>
            <a:r>
              <a:rPr lang="nl-BE" dirty="0" smtClean="0"/>
              <a:t>!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04856" cy="1752600"/>
          </a:xfrm>
        </p:spPr>
        <p:txBody>
          <a:bodyPr/>
          <a:lstStyle/>
          <a:p>
            <a:r>
              <a:rPr lang="nl-BE" dirty="0" err="1" smtClean="0"/>
              <a:t>Please</a:t>
            </a:r>
            <a:r>
              <a:rPr lang="nl-BE" dirty="0" smtClean="0"/>
              <a:t> </a:t>
            </a:r>
            <a:r>
              <a:rPr lang="nl-BE" dirty="0" err="1" smtClean="0"/>
              <a:t>visit</a:t>
            </a:r>
            <a:r>
              <a:rPr lang="nl-BE" dirty="0" smtClean="0"/>
              <a:t> </a:t>
            </a:r>
            <a:r>
              <a:rPr lang="nl-BE" dirty="0" err="1" smtClean="0"/>
              <a:t>us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endParaRPr lang="nl-BE" dirty="0" smtClean="0"/>
          </a:p>
          <a:p>
            <a:r>
              <a:rPr lang="nl-BE" dirty="0" smtClean="0"/>
              <a:t>http://www.belspo.be/belspo/pubobs/index_en.stm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Attachments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Overview</a:t>
            </a:r>
            <a:r>
              <a:rPr lang="nl-BE" dirty="0" smtClean="0"/>
              <a:t> of the </a:t>
            </a:r>
            <a:r>
              <a:rPr lang="nl-BE" dirty="0" err="1" smtClean="0"/>
              <a:t>dinosaurhall</a:t>
            </a:r>
            <a:endParaRPr lang="nl-BE" dirty="0"/>
          </a:p>
        </p:txBody>
      </p:sp>
      <p:pic>
        <p:nvPicPr>
          <p:cNvPr id="3076" name="Picture 4" descr="C:\Documents and Settings\rmagosse\Desktop\Overzicht dinohall met aanduiding T Re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499176" cy="540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T. </a:t>
            </a:r>
            <a:r>
              <a:rPr lang="nl-BE" dirty="0" err="1" smtClean="0"/>
              <a:t>Rex</a:t>
            </a:r>
            <a:r>
              <a:rPr lang="nl-BE" dirty="0" smtClean="0"/>
              <a:t> </a:t>
            </a:r>
            <a:r>
              <a:rPr lang="nl-BE" dirty="0" err="1" smtClean="0"/>
              <a:t>exhibit</a:t>
            </a:r>
            <a:r>
              <a:rPr lang="nl-BE" dirty="0" smtClean="0"/>
              <a:t> and </a:t>
            </a:r>
            <a:r>
              <a:rPr lang="nl-BE" dirty="0" err="1" smtClean="0"/>
              <a:t>nearby</a:t>
            </a:r>
            <a:r>
              <a:rPr lang="nl-BE" dirty="0" smtClean="0"/>
              <a:t> </a:t>
            </a:r>
            <a:r>
              <a:rPr lang="nl-BE" dirty="0" err="1" smtClean="0"/>
              <a:t>exhibit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ornithopods</a:t>
            </a: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4098" name="Picture 2" descr="C:\Documents and Settings\rmagosse\Desktop\foto's T Rex\DSC00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348</Words>
  <Application>Microsoft Office PowerPoint</Application>
  <PresentationFormat>Diavoorstelling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(How) do visitors read our Museumtexts?</vt:lpstr>
      <vt:lpstr>What we did?</vt:lpstr>
      <vt:lpstr>Individu n° :                                                                         Date  Interrogé : Oui / Non  </vt:lpstr>
      <vt:lpstr>Main findings</vt:lpstr>
      <vt:lpstr>Main findings</vt:lpstr>
      <vt:lpstr>Thanks for your attention!</vt:lpstr>
      <vt:lpstr>Attachments</vt:lpstr>
      <vt:lpstr>Overview of the dinosaurhall</vt:lpstr>
      <vt:lpstr>T. Rex exhibit and nearby exhibit on ornithopods </vt:lpstr>
      <vt:lpstr>Detail horizontal text support</vt:lpstr>
      <vt:lpstr>Detail videofragment and intro text</vt:lpstr>
      <vt:lpstr>Detail T. rex “roll”</vt:lpstr>
      <vt:lpstr>Detail drawings 11 &amp;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(How) do visitors read our Museumtexts.</dc:title>
  <dc:creator>rmagosse</dc:creator>
  <cp:lastModifiedBy>rmagosse</cp:lastModifiedBy>
  <cp:revision>36</cp:revision>
  <dcterms:created xsi:type="dcterms:W3CDTF">2013-05-30T12:00:56Z</dcterms:created>
  <dcterms:modified xsi:type="dcterms:W3CDTF">2013-06-18T12:46:43Z</dcterms:modified>
</cp:coreProperties>
</file>