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1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  <p:sldMasterId id="2147483664" r:id="rId3"/>
    <p:sldMasterId id="2147483659" r:id="rId4"/>
    <p:sldMasterId id="2147483682" r:id="rId5"/>
    <p:sldMasterId id="2147483686" r:id="rId6"/>
    <p:sldMasterId id="2147483694" r:id="rId7"/>
    <p:sldMasterId id="2147483697" r:id="rId8"/>
    <p:sldMasterId id="2147483705" r:id="rId9"/>
    <p:sldMasterId id="2147483707" r:id="rId10"/>
    <p:sldMasterId id="2147483710" r:id="rId11"/>
    <p:sldMasterId id="2147483720" r:id="rId12"/>
    <p:sldMasterId id="2147483728" r:id="rId13"/>
    <p:sldMasterId id="2147483737" r:id="rId14"/>
    <p:sldMasterId id="2147483747" r:id="rId15"/>
    <p:sldMasterId id="2147483756" r:id="rId16"/>
    <p:sldMasterId id="2147483764" r:id="rId17"/>
    <p:sldMasterId id="2147483772" r:id="rId18"/>
    <p:sldMasterId id="2147483891" r:id="rId19"/>
    <p:sldMasterId id="2147483898" r:id="rId20"/>
    <p:sldMasterId id="2147483905" r:id="rId21"/>
    <p:sldMasterId id="2147483914" r:id="rId22"/>
  </p:sldMasterIdLst>
  <p:notesMasterIdLst>
    <p:notesMasterId r:id="rId51"/>
  </p:notesMasterIdLst>
  <p:handoutMasterIdLst>
    <p:handoutMasterId r:id="rId52"/>
  </p:handoutMasterIdLst>
  <p:sldIdLst>
    <p:sldId id="262" r:id="rId23"/>
    <p:sldId id="265" r:id="rId24"/>
    <p:sldId id="404" r:id="rId25"/>
    <p:sldId id="398" r:id="rId26"/>
    <p:sldId id="399" r:id="rId27"/>
    <p:sldId id="401" r:id="rId28"/>
    <p:sldId id="402" r:id="rId29"/>
    <p:sldId id="403" r:id="rId30"/>
    <p:sldId id="405" r:id="rId31"/>
    <p:sldId id="406" r:id="rId32"/>
    <p:sldId id="407" r:id="rId33"/>
    <p:sldId id="413" r:id="rId34"/>
    <p:sldId id="434" r:id="rId35"/>
    <p:sldId id="456" r:id="rId36"/>
    <p:sldId id="457" r:id="rId37"/>
    <p:sldId id="435" r:id="rId38"/>
    <p:sldId id="458" r:id="rId39"/>
    <p:sldId id="459" r:id="rId40"/>
    <p:sldId id="442" r:id="rId41"/>
    <p:sldId id="443" r:id="rId42"/>
    <p:sldId id="446" r:id="rId43"/>
    <p:sldId id="451" r:id="rId44"/>
    <p:sldId id="452" r:id="rId45"/>
    <p:sldId id="453" r:id="rId46"/>
    <p:sldId id="454" r:id="rId47"/>
    <p:sldId id="455" r:id="rId48"/>
    <p:sldId id="363" r:id="rId49"/>
    <p:sldId id="33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88" y="-162"/>
      </p:cViewPr>
      <p:guideLst>
        <p:guide orient="horz" pos="1751"/>
        <p:guide orient="horz" pos="4201"/>
        <p:guide orient="horz" pos="4065"/>
        <p:guide orient="horz" pos="119"/>
        <p:guide orient="horz" pos="2296"/>
        <p:guide pos="2880"/>
        <p:guide pos="5602"/>
        <p:guide pos="1292"/>
        <p:guide pos="4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2712"/>
    </p:cViewPr>
  </p:sorterViewPr>
  <p:notesViewPr>
    <p:cSldViewPr showGuides="1"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258210-B343-4049-9AC6-01DEDD233EE5}" type="datetimeFigureOut">
              <a:rPr lang="en-GB"/>
              <a:pPr>
                <a:defRPr/>
              </a:pPr>
              <a:t>9/12/2013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6F7D6C-3F63-5A4C-87A5-58018C83A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1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74CAF7-9280-C648-B89F-4C1F2B6C312B}" type="datetimeFigureOut">
              <a:rPr lang="en-US"/>
              <a:pPr>
                <a:defRPr/>
              </a:pPr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A133E6-5876-1F4E-9B6C-8CF55C780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09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7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>
              <a:latin typeface="Calibri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79682E-2698-224D-B40E-8B8816F950CC}" type="slidenum">
              <a:rPr lang="de-CH">
                <a:solidFill>
                  <a:srgbClr val="000000"/>
                </a:solidFill>
                <a:latin typeface="Calibri" charset="0"/>
              </a:rPr>
              <a:pPr/>
              <a:t>14</a:t>
            </a:fld>
            <a:endParaRPr lang="de-CH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>
              <a:latin typeface="Calibri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6702B7-190E-AD4A-9018-D6DE0F31AE58}" type="slidenum">
              <a:rPr lang="de-CH">
                <a:solidFill>
                  <a:srgbClr val="000000"/>
                </a:solidFill>
                <a:latin typeface="Calibri" charset="0"/>
              </a:rPr>
              <a:pPr/>
              <a:t>15</a:t>
            </a:fld>
            <a:endParaRPr lang="de-CH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92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17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20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4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9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7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277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CF3-FF14-413A-A6F6-1451B2B663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4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6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703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="1">
                <a:latin typeface="Arial Narrow"/>
                <a:cs typeface="Arial Narrow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440238"/>
            <a:ext cx="8229600" cy="163353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8181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564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6242539"/>
            <a:ext cx="8765451" cy="55241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8537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</p:spPr>
        <p:txBody>
          <a:bodyPr anchor="ctr"/>
          <a:lstStyle/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823853"/>
            <a:ext cx="8280000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5692792"/>
            <a:ext cx="8765451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59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533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85"/>
            <a:ext cx="3176645" cy="1361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8063" y="1934633"/>
            <a:ext cx="8229600" cy="1143000"/>
          </a:xfrm>
        </p:spPr>
        <p:txBody>
          <a:bodyPr/>
          <a:lstStyle>
            <a:lvl1pPr>
              <a:defRPr b="0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175726" y="5781121"/>
            <a:ext cx="4994275" cy="558800"/>
          </a:xfrm>
        </p:spPr>
        <p:txBody>
          <a:bodyPr/>
          <a:lstStyle>
            <a:lvl1pPr marL="0" indent="0" algn="ctr" defTabSz="457200" rtl="0" eaLnBrk="1" latinLnBrk="0" hangingPunct="1">
              <a:buNone/>
              <a:defRPr lang="en-GB" sz="16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176645" y="2930241"/>
            <a:ext cx="2992437" cy="2211388"/>
          </a:xfrm>
        </p:spPr>
        <p:txBody>
          <a:bodyPr/>
          <a:lstStyle>
            <a:lvl1pPr marL="0" indent="0" algn="ctr">
              <a:buFontTx/>
              <a:buNone/>
              <a:defRPr sz="13000">
                <a:latin typeface="Arial Narrow"/>
                <a:cs typeface="Arial Narrow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175726" y="6087164"/>
            <a:ext cx="4994275" cy="386742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en-GB" sz="10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389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="1">
                <a:latin typeface="Arial Narrow"/>
                <a:cs typeface="Arial Narrow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440238"/>
            <a:ext cx="8229600" cy="163353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887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311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6242539"/>
            <a:ext cx="8765451" cy="55241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9710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</p:spPr>
        <p:txBody>
          <a:bodyPr anchor="ctr"/>
          <a:lstStyle/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823853"/>
            <a:ext cx="8280000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5692792"/>
            <a:ext cx="8765451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92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v"/>
              <a:defRPr sz="2000" b="1" baseline="0">
                <a:solidFill>
                  <a:schemeClr val="tx1"/>
                </a:solidFill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SzPct val="75000"/>
              <a:buFont typeface="Wingdings" panose="05000000000000000000" pitchFamily="2" charset="2"/>
              <a:buChar char="v"/>
              <a:defRPr sz="18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78281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5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19" y="1951775"/>
            <a:ext cx="8641655" cy="1470025"/>
          </a:xfrm>
          <a:prstGeom prst="rect">
            <a:avLst/>
          </a:prstGeom>
        </p:spPr>
        <p:txBody>
          <a:bodyPr lIns="18000" tIns="18000" rIns="18000" bIns="18000" anchor="ctr" anchorCtr="0"/>
          <a:lstStyle>
            <a:lvl1pPr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716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85"/>
            <a:ext cx="3176645" cy="1361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8063" y="1934633"/>
            <a:ext cx="8229600" cy="1143000"/>
          </a:xfrm>
        </p:spPr>
        <p:txBody>
          <a:bodyPr/>
          <a:lstStyle>
            <a:lvl1pPr>
              <a:defRPr b="0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175726" y="5781121"/>
            <a:ext cx="4994275" cy="558800"/>
          </a:xfrm>
        </p:spPr>
        <p:txBody>
          <a:bodyPr/>
          <a:lstStyle>
            <a:lvl1pPr marL="0" indent="0" algn="ctr" defTabSz="457200" rtl="0" eaLnBrk="1" latinLnBrk="0" hangingPunct="1">
              <a:buNone/>
              <a:defRPr lang="en-GB" sz="16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176645" y="2930241"/>
            <a:ext cx="2992437" cy="2211388"/>
          </a:xfrm>
        </p:spPr>
        <p:txBody>
          <a:bodyPr/>
          <a:lstStyle>
            <a:lvl1pPr marL="0" indent="0" algn="ctr">
              <a:buFontTx/>
              <a:buNone/>
              <a:defRPr sz="13000">
                <a:latin typeface="Arial Narrow"/>
                <a:cs typeface="Arial Narrow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175726" y="6087164"/>
            <a:ext cx="4994275" cy="386742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en-GB" sz="10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4094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="1">
                <a:latin typeface="Arial Narrow"/>
                <a:cs typeface="Arial Narrow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440238"/>
            <a:ext cx="8229600" cy="163353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433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767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6242539"/>
            <a:ext cx="8765451" cy="55241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732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</p:spPr>
        <p:txBody>
          <a:bodyPr anchor="ctr"/>
          <a:lstStyle/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823853"/>
            <a:ext cx="8280000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5692792"/>
            <a:ext cx="8765451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61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079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591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9953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1783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108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4423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085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4301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61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58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39" y="90489"/>
            <a:ext cx="8924192" cy="54768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9" y="692150"/>
            <a:ext cx="8924192" cy="5616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77275" y="6381750"/>
            <a:ext cx="5032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BF5E58-6097-734B-9977-E023035291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979613" y="63817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284663" y="6381750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0606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19" y="1951775"/>
            <a:ext cx="8641655" cy="1470025"/>
          </a:xfrm>
          <a:prstGeom prst="rect">
            <a:avLst/>
          </a:prstGeom>
        </p:spPr>
        <p:txBody>
          <a:bodyPr lIns="18000" tIns="18000" rIns="18000" bIns="18000" anchor="ctr" anchorCtr="0"/>
          <a:lstStyle>
            <a:lvl1pPr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2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88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19" y="1951775"/>
            <a:ext cx="8641655" cy="1470025"/>
          </a:xfrm>
          <a:prstGeom prst="rect">
            <a:avLst/>
          </a:prstGeom>
        </p:spPr>
        <p:txBody>
          <a:bodyPr lIns="18000" tIns="18000" rIns="18000" bIns="18000" anchor="ctr" anchorCtr="0"/>
          <a:lstStyle>
            <a:lvl1pPr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39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  <a:prstGeom prst="rect">
            <a:avLst/>
          </a:prstGeom>
        </p:spPr>
        <p:txBody>
          <a:bodyPr anchor="ctr"/>
          <a:lstStyle/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823853"/>
            <a:ext cx="8280000" cy="6842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5692792"/>
            <a:ext cx="8765451" cy="10773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3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1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045080" y="3694850"/>
            <a:ext cx="5040000" cy="1080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None/>
              <a:defRPr b="1"/>
            </a:lvl1pPr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045080" y="4941168"/>
            <a:ext cx="5040000" cy="432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045080" y="5373216"/>
            <a:ext cx="5040000" cy="324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FontTx/>
              <a:buNone/>
              <a:defRPr sz="1600"/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39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7" y="2118584"/>
            <a:ext cx="8642348" cy="1152000"/>
          </a:xfrm>
          <a:prstGeom prst="rect">
            <a:avLst/>
          </a:prstGeom>
          <a:effectLst>
            <a:outerShdw blurRad="38100" dist="50800" dir="2700000" algn="tl" rotWithShape="0">
              <a:prstClr val="black">
                <a:alpha val="71000"/>
              </a:prstClr>
            </a:outerShdw>
          </a:effectLst>
        </p:spPr>
        <p:txBody>
          <a:bodyPr lIns="36000" tIns="36000" rIns="36000" bIns="36000" anchor="b" anchorCtr="0"/>
          <a:lstStyle>
            <a:lvl1pPr marL="0" indent="0" algn="r">
              <a:buFontTx/>
              <a:buNone/>
              <a:defRPr sz="3600" b="1"/>
            </a:lvl1pPr>
            <a:lvl2pPr marL="457200" indent="0" algn="r">
              <a:buFontTx/>
              <a:buNone/>
              <a:defRPr sz="3600"/>
            </a:lvl2pPr>
            <a:lvl3pPr marL="914400" indent="0" algn="r">
              <a:buFontTx/>
              <a:buNone/>
              <a:defRPr sz="3600"/>
            </a:lvl3pPr>
            <a:lvl4pPr marL="1371600" indent="0" algn="r">
              <a:buFontTx/>
              <a:buNone/>
              <a:defRPr sz="3600"/>
            </a:lvl4pPr>
            <a:lvl5pPr marL="1828800" indent="0" algn="r">
              <a:buFontTx/>
              <a:buNone/>
              <a:defRPr sz="3600"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825" y="3551566"/>
            <a:ext cx="8642350" cy="431973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marL="0" indent="0" algn="r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0825" y="3990656"/>
            <a:ext cx="8642350" cy="43197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r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802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250825" y="2852738"/>
            <a:ext cx="8642350" cy="79216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0" i="0" kern="1200" baseline="0">
                <a:solidFill>
                  <a:srgbClr val="4073AC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r" eaLnBrk="1" hangingPunct="1">
              <a:defRPr/>
            </a:pPr>
            <a:r>
              <a:rPr lang="en-GB" sz="3600" b="1" smtClean="0">
                <a:solidFill>
                  <a:sysClr val="window" lastClr="FFFFFF"/>
                </a:solidFill>
                <a:latin typeface="Arial" charset="0"/>
                <a:cs typeface="Arial" charset="0"/>
              </a:rPr>
              <a:t>www.climatechange2013.org</a:t>
            </a:r>
          </a:p>
        </p:txBody>
      </p:sp>
      <p:sp>
        <p:nvSpPr>
          <p:cNvPr id="3" name="Rectangle 4"/>
          <p:cNvSpPr txBox="1">
            <a:spLocks noChangeArrowheads="1"/>
          </p:cNvSpPr>
          <p:nvPr userDrawn="1"/>
        </p:nvSpPr>
        <p:spPr bwMode="auto">
          <a:xfrm>
            <a:off x="250825" y="2420938"/>
            <a:ext cx="8642350" cy="441325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0" i="0" kern="1200" baseline="0">
                <a:solidFill>
                  <a:srgbClr val="4073AC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r" eaLnBrk="1" hangingPunct="1">
              <a:lnSpc>
                <a:spcPct val="200000"/>
              </a:lnSpc>
              <a:defRPr/>
            </a:pPr>
            <a:r>
              <a:rPr lang="en-GB" sz="2400" smtClean="0">
                <a:solidFill>
                  <a:sysClr val="window" lastClr="FFFFFF"/>
                </a:solidFill>
                <a:latin typeface="Arial" charset="0"/>
                <a:cs typeface="Arial" charset="0"/>
              </a:rPr>
              <a:t>Further Information</a:t>
            </a:r>
            <a:endParaRPr lang="en-GB" sz="3600" b="1" smtClean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99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50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92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713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189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8422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09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05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2049463" y="4005263"/>
            <a:ext cx="50403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CH" sz="2800" b="1">
                <a:cs typeface="Arial" charset="0"/>
              </a:rPr>
              <a:t>www.climatechange2013.org</a:t>
            </a:r>
            <a:endParaRPr lang="en-GB" sz="2800" b="1">
              <a:cs typeface="Arial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2051050" y="3716338"/>
            <a:ext cx="50403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CH" sz="2000">
                <a:cs typeface="Arial" charset="0"/>
              </a:rPr>
              <a:t>Further Information</a:t>
            </a:r>
            <a:endParaRPr lang="en-GB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05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19" y="1951775"/>
            <a:ext cx="8641655" cy="1470025"/>
          </a:xfrm>
          <a:prstGeom prst="rect">
            <a:avLst/>
          </a:prstGeom>
        </p:spPr>
        <p:txBody>
          <a:bodyPr lIns="18000" tIns="18000" rIns="18000" bIns="18000" anchor="ctr" anchorCtr="0"/>
          <a:lstStyle>
            <a:lvl1pPr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14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028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97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40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94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v"/>
              <a:defRPr sz="2000" b="1" baseline="0">
                <a:solidFill>
                  <a:schemeClr val="tx1"/>
                </a:solidFill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SzPct val="75000"/>
              <a:buFont typeface="Wingdings" panose="05000000000000000000" pitchFamily="2" charset="2"/>
              <a:buChar char="v"/>
              <a:defRPr sz="18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261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1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871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552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94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6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814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539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457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9735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59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02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443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53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7" y="2046584"/>
            <a:ext cx="8642348" cy="1224000"/>
          </a:xfrm>
          <a:prstGeom prst="rect">
            <a:avLst/>
          </a:prstGeom>
          <a:effectLst>
            <a:outerShdw blurRad="38100" dist="50800" dir="2700000" algn="tl" rotWithShape="0">
              <a:prstClr val="black">
                <a:alpha val="71000"/>
              </a:prstClr>
            </a:outerShdw>
          </a:effectLst>
        </p:spPr>
        <p:txBody>
          <a:bodyPr lIns="36000" tIns="36000" rIns="36000" bIns="36000" anchor="b" anchorCtr="0"/>
          <a:lstStyle>
            <a:lvl1pPr marL="0" indent="0" algn="r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457200" indent="0" algn="r">
              <a:buFontTx/>
              <a:buNone/>
              <a:defRPr sz="3600"/>
            </a:lvl2pPr>
            <a:lvl3pPr marL="914400" indent="0" algn="r">
              <a:buFontTx/>
              <a:buNone/>
              <a:defRPr sz="3600"/>
            </a:lvl3pPr>
            <a:lvl4pPr marL="1371600" indent="0" algn="r">
              <a:buFontTx/>
              <a:buNone/>
              <a:defRPr sz="3600"/>
            </a:lvl4pPr>
            <a:lvl5pPr marL="1828800" indent="0" algn="r">
              <a:buFontTx/>
              <a:buNone/>
              <a:defRPr sz="3600"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825" y="3551566"/>
            <a:ext cx="8642350" cy="431973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0825" y="3990656"/>
            <a:ext cx="8642350" cy="43197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9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767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14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63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745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72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696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24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8917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92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11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250825" y="2852738"/>
            <a:ext cx="8642350" cy="79216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0" i="0" kern="1200" baseline="0">
                <a:solidFill>
                  <a:srgbClr val="4073AC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r" eaLnBrk="1" hangingPunct="1">
              <a:defRPr/>
            </a:pPr>
            <a:r>
              <a:rPr lang="en-GB" sz="3600" b="1" smtClean="0">
                <a:solidFill>
                  <a:sysClr val="window" lastClr="FFFFFF"/>
                </a:solidFill>
                <a:latin typeface="Arial" charset="0"/>
                <a:cs typeface="Arial" charset="0"/>
              </a:rPr>
              <a:t>www.climatechange2013.org</a:t>
            </a:r>
          </a:p>
        </p:txBody>
      </p:sp>
      <p:sp>
        <p:nvSpPr>
          <p:cNvPr id="3" name="Rectangle 4"/>
          <p:cNvSpPr txBox="1">
            <a:spLocks noChangeArrowheads="1"/>
          </p:cNvSpPr>
          <p:nvPr userDrawn="1"/>
        </p:nvSpPr>
        <p:spPr bwMode="auto">
          <a:xfrm>
            <a:off x="250825" y="2420938"/>
            <a:ext cx="8642350" cy="441325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0" i="0" kern="1200" baseline="0">
                <a:solidFill>
                  <a:srgbClr val="4073AC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r" eaLnBrk="1" hangingPunct="1">
              <a:lnSpc>
                <a:spcPct val="200000"/>
              </a:lnSpc>
              <a:defRPr/>
            </a:pPr>
            <a:r>
              <a:rPr lang="en-GB" sz="2400" smtClean="0">
                <a:solidFill>
                  <a:sysClr val="window" lastClr="FFFFFF"/>
                </a:solidFill>
                <a:latin typeface="Arial" charset="0"/>
                <a:cs typeface="Arial" charset="0"/>
              </a:rPr>
              <a:t>Further Information</a:t>
            </a:r>
            <a:endParaRPr lang="en-GB" sz="3600" b="1" smtClean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49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537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587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563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504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685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55223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43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5660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49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4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04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13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0837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15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v"/>
              <a:defRPr sz="2000" b="1" baseline="0">
                <a:solidFill>
                  <a:schemeClr val="tx1"/>
                </a:solidFill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SzPct val="75000"/>
              <a:buFont typeface="Wingdings" panose="05000000000000000000" pitchFamily="2" charset="2"/>
              <a:buChar char="v"/>
              <a:defRPr sz="18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2815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54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532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39" y="90489"/>
            <a:ext cx="8924192" cy="54768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9" y="692150"/>
            <a:ext cx="8924192" cy="5616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77275" y="6381750"/>
            <a:ext cx="5032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9C3E70-BEF6-2244-B3FC-20AD44CD7F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979613" y="63817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284663" y="6381750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00414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8663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95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52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1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30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89292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047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3709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910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50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8685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0866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06422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8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7639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8642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9516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726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918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6762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v"/>
              <a:defRPr sz="2000" b="1" baseline="0">
                <a:solidFill>
                  <a:schemeClr val="tx1"/>
                </a:solidFill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SzPct val="75000"/>
              <a:buFont typeface="Wingdings" panose="05000000000000000000" pitchFamily="2" charset="2"/>
              <a:buChar char="v"/>
              <a:defRPr sz="18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41161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568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1090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39" y="90489"/>
            <a:ext cx="8924192" cy="54768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9" y="692150"/>
            <a:ext cx="8924192" cy="5616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77275" y="6381750"/>
            <a:ext cx="50323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BF8242-887A-DC47-A213-0234E5CFE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979613" y="6381750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284663" y="6381750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49857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85"/>
            <a:ext cx="3176645" cy="1361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8063" y="1934633"/>
            <a:ext cx="8229600" cy="1143000"/>
          </a:xfrm>
        </p:spPr>
        <p:txBody>
          <a:bodyPr/>
          <a:lstStyle>
            <a:lvl1pPr>
              <a:defRPr b="0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175726" y="5781121"/>
            <a:ext cx="4994275" cy="558800"/>
          </a:xfrm>
        </p:spPr>
        <p:txBody>
          <a:bodyPr/>
          <a:lstStyle>
            <a:lvl1pPr marL="0" indent="0" algn="ctr" defTabSz="457200" rtl="0" eaLnBrk="1" latinLnBrk="0" hangingPunct="1">
              <a:buNone/>
              <a:defRPr lang="en-GB" sz="16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176645" y="2930241"/>
            <a:ext cx="2992437" cy="2211388"/>
          </a:xfrm>
        </p:spPr>
        <p:txBody>
          <a:bodyPr/>
          <a:lstStyle>
            <a:lvl1pPr marL="0" indent="0" algn="ctr">
              <a:buFontTx/>
              <a:buNone/>
              <a:defRPr sz="13000">
                <a:latin typeface="Arial Narrow"/>
                <a:cs typeface="Arial Narrow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175726" y="6087164"/>
            <a:ext cx="4994275" cy="386742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en-GB" sz="10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35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72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5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7.xml"/><Relationship Id="rId9" Type="http://schemas.openxmlformats.org/officeDocument/2006/relationships/image" Target="../media/image5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9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22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121.xml"/><Relationship Id="rId9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88913"/>
            <a:ext cx="2879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3113" y="2097088"/>
            <a:ext cx="5064125" cy="652462"/>
          </a:xfrm>
          <a:prstGeom prst="rect">
            <a:avLst/>
          </a:prstGeom>
          <a:noFill/>
          <a:effectLst>
            <a:outerShdw blurRad="50800" dist="38100" dir="9000000" algn="tr" rotWithShape="0">
              <a:prstClr val="black">
                <a:alpha val="75000"/>
              </a:prstClr>
            </a:outerShdw>
          </a:effectLst>
        </p:spPr>
        <p:txBody>
          <a:bodyPr wrap="none" lIns="18000" tIns="18000" rIns="18000" bIns="1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4000" b="1">
                <a:solidFill>
                  <a:schemeClr val="bg1"/>
                </a:solidFill>
                <a:latin typeface="Frutiger LT Pro 67 Bold Cn" pitchFamily="34" charset="0"/>
                <a:ea typeface="+mn-ea"/>
                <a:cs typeface="Arial" pitchFamily="34" charset="0"/>
              </a:rPr>
              <a:t>CLIMATE CHANGE 2013</a:t>
            </a:r>
            <a:endParaRPr lang="en-GB" sz="4000" b="1">
              <a:solidFill>
                <a:schemeClr val="bg1"/>
              </a:solidFill>
              <a:latin typeface="Frutiger LT Pro 67 Bold Cn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3275" y="2705100"/>
            <a:ext cx="3673475" cy="436563"/>
          </a:xfrm>
          <a:prstGeom prst="rect">
            <a:avLst/>
          </a:prstGeom>
          <a:noFill/>
          <a:effectLst>
            <a:outerShdw blurRad="50800" dist="38100" dir="9000000" algn="tr" rotWithShape="0">
              <a:prstClr val="black">
                <a:alpha val="75000"/>
              </a:prstClr>
            </a:outerShdw>
          </a:effectLst>
        </p:spPr>
        <p:txBody>
          <a:bodyPr wrap="none" lIns="18000" tIns="18000" rIns="18000" bIns="1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600" b="1" i="1">
                <a:solidFill>
                  <a:schemeClr val="bg1"/>
                </a:solidFill>
                <a:latin typeface="Frutiger LT Pro 67 Bold Cn" pitchFamily="34" charset="0"/>
                <a:ea typeface="+mn-ea"/>
                <a:cs typeface="Arial" pitchFamily="34" charset="0"/>
              </a:rPr>
              <a:t>The Physical Science Basis</a:t>
            </a:r>
            <a:endParaRPr lang="en-GB" sz="2600" b="1" i="1">
              <a:solidFill>
                <a:schemeClr val="bg1"/>
              </a:solidFill>
              <a:latin typeface="Frutiger LT Pro 67 Bold Cn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 rot="-5400000">
            <a:off x="-809624" y="2435225"/>
            <a:ext cx="1763712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00">
                <a:solidFill>
                  <a:srgbClr val="FFFFFF"/>
                </a:solidFill>
                <a:ea typeface="MS PGothic" charset="0"/>
              </a:rPr>
              <a:t>© Yann Arthus-Bertrand / Altitude</a:t>
            </a:r>
            <a:r>
              <a:rPr lang="en-US" sz="600">
                <a:solidFill>
                  <a:srgbClr val="000000"/>
                </a:solidFill>
                <a:ea typeface="MS PGothic" charset="0"/>
              </a:rPr>
              <a:t> </a:t>
            </a:r>
          </a:p>
        </p:txBody>
      </p:sp>
      <p:pic>
        <p:nvPicPr>
          <p:cNvPr id="1031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6208713"/>
            <a:ext cx="7207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37300"/>
            <a:ext cx="16906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82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10243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11267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12291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13315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1433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15363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88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16387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17411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18435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9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D1B81D1-339F-824C-BF8B-C1100CBE37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12/9/2013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5A9F3D0-B985-0345-B86B-74512F5944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EXPO_TVDC_00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8"/>
          <a:stretch>
            <a:fillRect/>
          </a:stretch>
        </p:blipFill>
        <p:spPr bwMode="auto">
          <a:xfrm>
            <a:off x="-7938" y="0"/>
            <a:ext cx="9161463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0" y="5362575"/>
            <a:ext cx="17637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>
                <a:solidFill>
                  <a:srgbClr val="FFFFFF"/>
                </a:solidFill>
                <a:cs typeface="MS PGothic" charset="0"/>
              </a:rPr>
              <a:t>© Yann Arthus-Bertrand / Altitude</a:t>
            </a:r>
            <a:r>
              <a:rPr lang="en-US" sz="800">
                <a:solidFill>
                  <a:srgbClr val="000000"/>
                </a:solidFill>
                <a:cs typeface="MS PGothic" charset="0"/>
              </a:rPr>
              <a:t> </a:t>
            </a:r>
          </a:p>
        </p:txBody>
      </p:sp>
      <p:pic>
        <p:nvPicPr>
          <p:cNvPr id="2054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88913"/>
            <a:ext cx="6689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883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D1B81D1-339F-824C-BF8B-C1100CBE37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12/9/2013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5A9F3D0-B985-0345-B86B-74512F5944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3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1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D1B81D1-339F-824C-BF8B-C1100CBE37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12/9/2013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5A9F3D0-B985-0345-B86B-74512F5944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82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ea typeface="+mn-ea"/>
              <a:cs typeface="MS PGothic" pitchFamily="34" charset="-128"/>
            </a:endParaRPr>
          </a:p>
        </p:txBody>
      </p:sp>
      <p:pic>
        <p:nvPicPr>
          <p:cNvPr id="5123" name="Picture 8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8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ea typeface="+mn-ea"/>
              <a:cs typeface="MS PGothic" pitchFamily="34" charset="-128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84" r:id="rId8"/>
    <p:sldLayoutId id="2147483800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6143625"/>
            <a:ext cx="3376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90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EXPO_TVDC_00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8"/>
          <a:stretch>
            <a:fillRect/>
          </a:stretch>
        </p:blipFill>
        <p:spPr bwMode="auto">
          <a:xfrm>
            <a:off x="-7938" y="0"/>
            <a:ext cx="9161463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0" y="5362575"/>
            <a:ext cx="17637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>
                <a:solidFill>
                  <a:srgbClr val="FFFFFF"/>
                </a:solidFill>
                <a:cs typeface="MS PGothic" charset="0"/>
              </a:rPr>
              <a:t>© Yann Arthus-Bertrand / Altitude</a:t>
            </a:r>
            <a:r>
              <a:rPr lang="en-US" sz="800">
                <a:solidFill>
                  <a:srgbClr val="000000"/>
                </a:solidFill>
                <a:cs typeface="MS PGothic" charset="0"/>
              </a:rPr>
              <a:t> </a:t>
            </a:r>
          </a:p>
        </p:txBody>
      </p:sp>
      <p:pic>
        <p:nvPicPr>
          <p:cNvPr id="5126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88913"/>
            <a:ext cx="6689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85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6147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6143625"/>
            <a:ext cx="3376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8195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MS PGothic" pitchFamily="34" charset="-128"/>
            </a:endParaRPr>
          </a:p>
        </p:txBody>
      </p:sp>
      <p:pic>
        <p:nvPicPr>
          <p:cNvPr id="921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0475"/>
            <a:ext cx="2516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2.png"/><Relationship Id="rId5" Type="http://schemas.openxmlformats.org/officeDocument/2006/relationships/hyperlink" Target="http://www.globalcarbonproject.org" TargetMode="External"/><Relationship Id="rId4" Type="http://schemas.openxmlformats.org/officeDocument/2006/relationships/hyperlink" Target="http://www.earth-syst-sci-data-discuss.net/6/689/201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earth-syst-sci-data-discuss.net/6/689/2013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5.jpeg"/><Relationship Id="rId5" Type="http://schemas.openxmlformats.org/officeDocument/2006/relationships/hyperlink" Target="http://www.globalcarbonproject.org" TargetMode="External"/><Relationship Id="rId4" Type="http://schemas.openxmlformats.org/officeDocument/2006/relationships/hyperlink" Target="http://cdiac.ornl.gov/trends/emis/meth_reg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eters%20et%20al.%20201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4.png"/><Relationship Id="rId5" Type="http://schemas.openxmlformats.org/officeDocument/2006/relationships/hyperlink" Target="http://www.globalcarbonproject.org" TargetMode="External"/><Relationship Id="rId4" Type="http://schemas.openxmlformats.org/officeDocument/2006/relationships/hyperlink" Target="http://cdiac.ornl.gov/trends/emis/meth_reg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6" Type="http://schemas.openxmlformats.org/officeDocument/2006/relationships/hyperlink" Target="http://www.globalcarbonproject.org" TargetMode="External"/><Relationship Id="rId5" Type="http://schemas.openxmlformats.org/officeDocument/2006/relationships/hyperlink" Target="http://cdiac.ornl.gov/trends/emis/meth_reg.html" TargetMode="External"/><Relationship Id="rId4" Type="http://schemas.openxmlformats.org/officeDocument/2006/relationships/hyperlink" Target="http://www.earth-syst-sci-data-discuss.net/6/689/20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diac.ornl.gov/trends/emis/meth_re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7.png"/><Relationship Id="rId5" Type="http://schemas.openxmlformats.org/officeDocument/2006/relationships/hyperlink" Target="http://www.globalcarbonproject.org" TargetMode="External"/><Relationship Id="rId4" Type="http://schemas.openxmlformats.org/officeDocument/2006/relationships/hyperlink" Target="http://www.earth-syst-sci-data-discuss.net/6/689/20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diac.ornl.gov/trends/emis/meth_re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8.png"/><Relationship Id="rId5" Type="http://schemas.openxmlformats.org/officeDocument/2006/relationships/hyperlink" Target="http://www.globalcarbonproject.org" TargetMode="External"/><Relationship Id="rId4" Type="http://schemas.openxmlformats.org/officeDocument/2006/relationships/hyperlink" Target="http://www.earth-syst-sci-data-discuss.net/6/689/20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diac.ornl.gov/trends/emis/meth_reg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9.png"/><Relationship Id="rId5" Type="http://schemas.openxmlformats.org/officeDocument/2006/relationships/hyperlink" Target="http://www.globalcarbonproject.org" TargetMode="External"/><Relationship Id="rId4" Type="http://schemas.openxmlformats.org/officeDocument/2006/relationships/hyperlink" Target="http://www.earth-syst-sci-data-discuss.net/6/689/201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diac.ornl.gov/trends/emis/meth_reg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0.png"/><Relationship Id="rId5" Type="http://schemas.openxmlformats.org/officeDocument/2006/relationships/hyperlink" Target="http://www.globalcarbonproject.org" TargetMode="External"/><Relationship Id="rId4" Type="http://schemas.openxmlformats.org/officeDocument/2006/relationships/hyperlink" Target="http://www.earth-syst-sci-data-discuss.net/6/689/201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47663" y="1052736"/>
            <a:ext cx="5976665" cy="251948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dirty="0"/>
              <a:t>Emissions de CO</a:t>
            </a:r>
            <a:r>
              <a:rPr lang="fr-BE" baseline="-25000" dirty="0"/>
              <a:t>2 </a:t>
            </a:r>
            <a:r>
              <a:rPr lang="fr-BE" dirty="0"/>
              <a:t>et objectifs climatiques</a:t>
            </a:r>
            <a:r>
              <a:rPr lang="en-US" dirty="0"/>
              <a:t> 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28674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39552" y="4364880"/>
            <a:ext cx="7706072" cy="1152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latin typeface="Arial" charset="0"/>
              </a:rPr>
              <a:t>Pierre Friedlingstein</a:t>
            </a:r>
          </a:p>
          <a:p>
            <a:r>
              <a:rPr lang="en-GB" b="1" dirty="0" smtClean="0">
                <a:latin typeface="Arial" charset="0"/>
              </a:rPr>
              <a:t>University of Exeter, UK</a:t>
            </a:r>
          </a:p>
          <a:p>
            <a:r>
              <a:rPr lang="en-GB" b="1" dirty="0" smtClean="0">
                <a:latin typeface="Arial" charset="0"/>
              </a:rPr>
              <a:t>Plus many IPCC WG1 authors and GCP colleagues </a:t>
            </a:r>
            <a:endParaRPr lang="en-GB" b="1" dirty="0">
              <a:latin typeface="Arial" charset="0"/>
            </a:endParaRPr>
          </a:p>
          <a:p>
            <a:endParaRPr lang="en-GB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2" r="-11652"/>
          <a:stretch/>
        </p:blipFill>
        <p:spPr>
          <a:xfrm>
            <a:off x="540000" y="1557312"/>
            <a:ext cx="8080375" cy="468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 Bold"/>
                <a:cs typeface="Arial Narrow Bold"/>
              </a:rPr>
              <a:t>Land-Use Change </a:t>
            </a:r>
            <a:r>
              <a:rPr lang="en-US" dirty="0" smtClean="0">
                <a:latin typeface="Arial Narrow Bold"/>
                <a:cs typeface="Arial Narrow Bold"/>
              </a:rPr>
              <a:t>Emissions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980728"/>
            <a:ext cx="8280000" cy="684212"/>
          </a:xfrm>
        </p:spPr>
        <p:txBody>
          <a:bodyPr>
            <a:normAutofit lnSpcReduction="10000"/>
          </a:bodyPr>
          <a:lstStyle/>
          <a:p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Global land-use change emissions 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are estimated </a:t>
            </a:r>
            <a:r>
              <a:rPr lang="en-GB" alt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0.8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± 0.5 </a:t>
            </a:r>
            <a:r>
              <a:rPr lang="en-GB" altLang="en-US" dirty="0" err="1">
                <a:solidFill>
                  <a:srgbClr val="000000"/>
                </a:solidFill>
                <a:ea typeface="ＭＳ Ｐゴシック" pitchFamily="34" charset="-128"/>
              </a:rPr>
              <a:t>GtC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during 2003–2012</a:t>
            </a:r>
            <a:endParaRPr lang="en-GB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The data suggests a general decrease in emissions since 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1990</a:t>
            </a:r>
            <a:endParaRPr lang="en-US" altLang="en-US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dirty="0">
                <a:ea typeface="ＭＳ Ｐゴシック" pitchFamily="34" charset="-128"/>
              </a:rPr>
              <a:t>2011 and 2012 are extrapolated estimates</a:t>
            </a:r>
          </a:p>
          <a:p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Source: </a:t>
            </a:r>
            <a:r>
              <a:rPr lang="en-AU" altLang="en-US" sz="1400" dirty="0">
                <a:ea typeface="ＭＳ Ｐゴシック" pitchFamily="34" charset="-128"/>
                <a:hlinkClick r:id="rId4"/>
              </a:rPr>
              <a:t>Le Quéré et al 2013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34" charset="-128"/>
              </a:rPr>
              <a:t>; </a:t>
            </a:r>
            <a:r>
              <a:rPr lang="en-GB" sz="1400" dirty="0">
                <a:solidFill>
                  <a:srgbClr val="000000"/>
                </a:solidFill>
              </a:rPr>
              <a:t>Houghton &amp; Hackler (in review)</a:t>
            </a:r>
            <a:r>
              <a:rPr lang="en-AU" altLang="en-US" sz="1400" dirty="0" smtClean="0">
                <a:ea typeface="ＭＳ Ｐゴシック" pitchFamily="34" charset="-128"/>
              </a:rPr>
              <a:t>; </a:t>
            </a:r>
            <a:r>
              <a:rPr lang="en-AU" altLang="en-US" sz="1400" dirty="0" smtClean="0">
                <a:ea typeface="ＭＳ Ｐゴシック" pitchFamily="34" charset="-128"/>
                <a:hlinkClick r:id="rId5"/>
              </a:rPr>
              <a:t>Global </a:t>
            </a:r>
            <a:r>
              <a:rPr lang="en-AU" altLang="en-US" sz="1400" dirty="0">
                <a:ea typeface="ＭＳ Ｐゴシック" pitchFamily="34" charset="-128"/>
                <a:hlinkClick r:id="rId5"/>
              </a:rPr>
              <a:t>Carbon Project </a:t>
            </a:r>
            <a:r>
              <a:rPr lang="en-AU" altLang="en-US" sz="1400" dirty="0" smtClean="0">
                <a:ea typeface="ＭＳ Ｐゴシック" pitchFamily="34" charset="-128"/>
                <a:hlinkClick r:id="rId5"/>
              </a:rPr>
              <a:t>2013</a:t>
            </a:r>
            <a:endParaRPr lang="en-AU" altLang="en-US" sz="1400" dirty="0">
              <a:ea typeface="ＭＳ Ｐゴシック" pitchFamily="34" charset="-128"/>
            </a:endParaRPr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997572"/>
            <a:ext cx="1663700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073524" y="1986290"/>
            <a:ext cx="1157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400" dirty="0" smtClean="0"/>
              <a:t>Indonesian peat </a:t>
            </a:r>
            <a:r>
              <a:rPr lang="en-GB" altLang="en-US" sz="1400" dirty="0"/>
              <a:t>fires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5007934" y="2404735"/>
            <a:ext cx="223567" cy="209550"/>
          </a:xfrm>
          <a:prstGeom prst="straightConnector1">
            <a:avLst/>
          </a:prstGeom>
          <a:noFill/>
          <a:ln w="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97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 Bold"/>
                <a:cs typeface="Arial Narrow Bold"/>
              </a:rPr>
              <a:t>Total Global </a:t>
            </a:r>
            <a:r>
              <a:rPr lang="en-US" dirty="0" smtClean="0">
                <a:latin typeface="Arial Narrow Bold"/>
                <a:cs typeface="Arial Narrow Bold"/>
              </a:rPr>
              <a:t>Emissions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Total global emissions: </a:t>
            </a:r>
            <a:r>
              <a:rPr lang="en-GB" altLang="en-US" b="1" dirty="0">
                <a:solidFill>
                  <a:srgbClr val="000000"/>
                </a:solidFill>
                <a:ea typeface="ＭＳ Ｐゴシック" pitchFamily="34" charset="-128"/>
              </a:rPr>
              <a:t>10.5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 ± 0.7 </a:t>
            </a:r>
            <a:r>
              <a:rPr lang="en-GB" altLang="en-US" dirty="0" err="1">
                <a:solidFill>
                  <a:srgbClr val="000000"/>
                </a:solidFill>
                <a:ea typeface="ＭＳ Ｐゴシック" pitchFamily="34" charset="-128"/>
              </a:rPr>
              <a:t>GtC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 in 2012, 43% over 1990</a:t>
            </a:r>
          </a:p>
          <a:p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Percentage land-use change: 38% in 1960, 17% in 1990, 8% in 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2012</a:t>
            </a:r>
            <a:endParaRPr lang="en-GB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1600" dirty="0" smtClean="0">
                <a:ea typeface="ＭＳ Ｐゴシック" pitchFamily="34" charset="-128"/>
              </a:rPr>
              <a:t>Land use emissions in 2011 </a:t>
            </a:r>
            <a:r>
              <a:rPr lang="en-GB" altLang="en-US" sz="1600" dirty="0">
                <a:ea typeface="ＭＳ Ｐゴシック" pitchFamily="34" charset="-128"/>
              </a:rPr>
              <a:t>and 2012 are extrapolated estimates</a:t>
            </a:r>
          </a:p>
          <a:p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Source: </a:t>
            </a:r>
            <a:r>
              <a:rPr lang="en-AU" altLang="en-US" sz="1400" dirty="0">
                <a:ea typeface="ＭＳ Ｐゴシック" pitchFamily="34" charset="-128"/>
                <a:hlinkClick r:id="rId3"/>
              </a:rPr>
              <a:t>Le Quéré et al 2013</a:t>
            </a:r>
            <a:r>
              <a:rPr lang="en-AU" altLang="en-US" sz="1400" dirty="0">
                <a:ea typeface="ＭＳ Ｐゴシック" pitchFamily="34" charset="-128"/>
              </a:rPr>
              <a:t>; </a:t>
            </a:r>
            <a:r>
              <a:rPr lang="en-AU" altLang="en-US" sz="1400" dirty="0">
                <a:solidFill>
                  <a:srgbClr val="FF0000"/>
                </a:solidFill>
                <a:ea typeface="ＭＳ Ｐゴシック" pitchFamily="34" charset="-128"/>
                <a:hlinkClick r:id="rId4"/>
              </a:rPr>
              <a:t>CDIAC Data</a:t>
            </a:r>
            <a:r>
              <a:rPr lang="en-US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; </a:t>
            </a:r>
            <a:r>
              <a:rPr lang="en-GB" sz="1400" dirty="0">
                <a:solidFill>
                  <a:srgbClr val="000000"/>
                </a:solidFill>
              </a:rPr>
              <a:t>Houghton &amp; Hackler (in review)</a:t>
            </a:r>
            <a:r>
              <a:rPr lang="en-AU" altLang="en-US" sz="1400" dirty="0">
                <a:ea typeface="ＭＳ Ｐゴシック" pitchFamily="34" charset="-128"/>
              </a:rPr>
              <a:t>;</a:t>
            </a:r>
            <a:r>
              <a:rPr lang="en-US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AU" altLang="en-US" sz="1400" dirty="0">
                <a:ea typeface="ＭＳ Ｐゴシック" pitchFamily="34" charset="-128"/>
                <a:hlinkClick r:id="rId5"/>
              </a:rPr>
              <a:t>Global Carbon Project </a:t>
            </a:r>
            <a:r>
              <a:rPr lang="en-AU" altLang="en-US" sz="1400" dirty="0" smtClean="0">
                <a:ea typeface="ＭＳ Ｐゴシック" pitchFamily="34" charset="-128"/>
                <a:hlinkClick r:id="rId5"/>
              </a:rPr>
              <a:t>2013</a:t>
            </a:r>
            <a:endParaRPr lang="en-AU" altLang="en-US" sz="1400" dirty="0">
              <a:ea typeface="ＭＳ Ｐゴシック" pitchFamily="34" charset="-128"/>
            </a:endParaRP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513" y="2284413"/>
            <a:ext cx="1662112" cy="10810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3925" y="3603625"/>
            <a:ext cx="1663700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2" r="-11652"/>
          <a:stretch/>
        </p:blipFill>
        <p:spPr/>
      </p:pic>
    </p:spTree>
    <p:extLst>
      <p:ext uri="{BB962C8B-B14F-4D97-AF65-F5344CB8AC3E}">
        <p14:creationId xmlns:p14="http://schemas.microsoft.com/office/powerpoint/2010/main" val="14645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 Bold"/>
                <a:cs typeface="Arial Narrow Bold"/>
              </a:rPr>
              <a:t>Observed Emissions and Emissions </a:t>
            </a:r>
            <a:r>
              <a:rPr lang="en-US" dirty="0" smtClean="0">
                <a:latin typeface="Arial Narrow Bold"/>
                <a:cs typeface="Arial Narrow Bold"/>
              </a:rPr>
              <a:t>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823853"/>
            <a:ext cx="7997944" cy="684212"/>
          </a:xfrm>
        </p:spPr>
        <p:txBody>
          <a:bodyPr>
            <a:normAutofit lnSpcReduction="10000"/>
          </a:bodyPr>
          <a:lstStyle/>
          <a:p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Emissions are 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on track for 3.2–5.4ºC 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“likely” increase in 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temperature above pre-industrial</a:t>
            </a:r>
            <a:endParaRPr lang="en-GB" alt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Large and sustained mitigation is required to keep 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warming below 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2ºC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altLang="en-US" sz="1600" dirty="0">
                <a:solidFill>
                  <a:srgbClr val="000000"/>
                </a:solidFill>
                <a:ea typeface="ＭＳ Ｐゴシック" pitchFamily="34" charset="-128"/>
              </a:rPr>
              <a:t>Linear interpolation is used between individual data points</a:t>
            </a:r>
          </a:p>
          <a:p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Source: 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  <a:hlinkClick r:id="rId3" action="ppaction://hlinkfile"/>
              </a:rPr>
              <a:t>Peters et al. 2012a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; </a:t>
            </a:r>
            <a:r>
              <a:rPr lang="en-AU" altLang="en-US" sz="1400" dirty="0">
                <a:solidFill>
                  <a:srgbClr val="FF0000"/>
                </a:solidFill>
                <a:ea typeface="ＭＳ Ｐゴシック" pitchFamily="34" charset="-128"/>
                <a:hlinkClick r:id="rId4"/>
              </a:rPr>
              <a:t>CDIAC Data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34" charset="-128"/>
              </a:rPr>
              <a:t>;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AU" altLang="en-US" sz="1400" dirty="0">
                <a:ea typeface="ＭＳ Ｐゴシック" pitchFamily="34" charset="-128"/>
                <a:hlinkClick r:id="rId5"/>
              </a:rPr>
              <a:t>Global Carbon Project 2013</a:t>
            </a:r>
            <a:endParaRPr lang="en-AU" altLang="en-US" sz="1400" dirty="0">
              <a:ea typeface="ＭＳ Ｐゴシック" pitchFamily="34" charset="-128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2" r="-11652"/>
          <a:stretch/>
        </p:blipFill>
        <p:spPr/>
      </p:pic>
    </p:spTree>
    <p:extLst>
      <p:ext uri="{BB962C8B-B14F-4D97-AF65-F5344CB8AC3E}">
        <p14:creationId xmlns:p14="http://schemas.microsoft.com/office/powerpoint/2010/main" val="88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Cumulated CO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emissions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and the 2°C target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 txBox="1">
            <a:spLocks/>
          </p:cNvSpPr>
          <p:nvPr/>
        </p:nvSpPr>
        <p:spPr bwMode="auto">
          <a:xfrm>
            <a:off x="179388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rgbClr val="000000"/>
                </a:solidFill>
              </a:rPr>
              <a:t>Warming will persist for centuries</a:t>
            </a:r>
          </a:p>
        </p:txBody>
      </p:sp>
      <p:sp>
        <p:nvSpPr>
          <p:cNvPr id="79874" name="Content Placeholder 2"/>
          <p:cNvSpPr txBox="1">
            <a:spLocks/>
          </p:cNvSpPr>
          <p:nvPr/>
        </p:nvSpPr>
        <p:spPr bwMode="auto">
          <a:xfrm>
            <a:off x="4716463" y="1268413"/>
            <a:ext cx="39703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cs typeface="MS PGothic" charset="0"/>
              </a:rPr>
              <a:t>Zero CO</a:t>
            </a:r>
            <a:r>
              <a:rPr lang="en-GB" sz="2400" baseline="-25000">
                <a:solidFill>
                  <a:srgbClr val="000000"/>
                </a:solidFill>
                <a:cs typeface="MS PGothic" charset="0"/>
              </a:rPr>
              <a:t>2</a:t>
            </a:r>
            <a:r>
              <a:rPr lang="en-GB" sz="2400">
                <a:solidFill>
                  <a:srgbClr val="000000"/>
                </a:solidFill>
                <a:cs typeface="MS PGothic" charset="0"/>
              </a:rPr>
              <a:t> emissions lead to near constant surface temperature.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cs typeface="MS PGothic" charset="0"/>
              </a:rPr>
              <a:t>A large fraction of climate change persists for many centuries.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cs typeface="MS PGothic" charset="0"/>
              </a:rPr>
              <a:t>Depending on the scenario, about 15-40% of the emitted carbon remains in the atmosphere for 1000 yrs.</a:t>
            </a:r>
          </a:p>
        </p:txBody>
      </p:sp>
      <p:pic>
        <p:nvPicPr>
          <p:cNvPr id="7987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68425"/>
            <a:ext cx="4319587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68425"/>
            <a:ext cx="4319587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68425"/>
            <a:ext cx="4319587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 txBox="1">
            <a:spLocks/>
          </p:cNvSpPr>
          <p:nvPr/>
        </p:nvSpPr>
        <p:spPr bwMode="auto">
          <a:xfrm>
            <a:off x="179388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rgbClr val="000000"/>
                </a:solidFill>
              </a:rPr>
              <a:t>Cumulative carbon determines warming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9750" y="4724400"/>
            <a:ext cx="8353425" cy="1225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latin typeface="Arial"/>
                <a:ea typeface="MS PGothic"/>
              </a:rPr>
              <a:t>Peak warming is approximately proportional to cumulative (total) emissions.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latin typeface="Arial"/>
                <a:ea typeface="MS PGothic"/>
              </a:rPr>
              <a:t>Transient climate response to cumulative carbon emissions TCRE = Warming per 1000 PgC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899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42529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96975"/>
            <a:ext cx="31369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84663" y="2420938"/>
            <a:ext cx="2159000" cy="1728787"/>
            <a:chOff x="4283968" y="2564904"/>
            <a:chExt cx="1944216" cy="158417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83968" y="2564904"/>
              <a:ext cx="1944216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28184" y="2564904"/>
              <a:ext cx="0" cy="1584176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24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GB" sz="3200" dirty="0" smtClean="0"/>
              <a:t>Trajectory does not really matter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459080" cy="3383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508518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latin typeface="Arial"/>
                <a:ea typeface="MS PGothic"/>
              </a:rPr>
              <a:t> Warming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MS PGothic"/>
              </a:rPr>
              <a:t>is approximately proportional to 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ea typeface="MS PGothic"/>
              </a:rPr>
              <a:t>cumulative emissions.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latin typeface="Arial"/>
                <a:ea typeface="MS PGothic"/>
              </a:rPr>
              <a:t>More emissions sooner means less emissions later</a:t>
            </a:r>
            <a:endParaRPr lang="en-GB" sz="2400" dirty="0">
              <a:solidFill>
                <a:srgbClr val="000000"/>
              </a:solidFill>
              <a:latin typeface="Arial"/>
              <a:ea typeface="MS PGothic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59832" y="3068960"/>
            <a:ext cx="576064" cy="28803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5856" y="2708920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RCP2.6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GB" dirty="0" smtClean="0"/>
              <a:t>Transient Climate Response to cumulative carbon emissions (TCRE)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Estimated from many independent studies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6055320" cy="46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PM10_FINAL_v20131018_1861-1880_animated_p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332000"/>
            <a:ext cx="6670908" cy="523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GB" dirty="0" smtClean="0"/>
              <a:t>TCRE best estimate is  0.8-2.5</a:t>
            </a:r>
            <a:r>
              <a:rPr lang="en-GB" baseline="30000" dirty="0" smtClean="0"/>
              <a:t>o</a:t>
            </a:r>
            <a:r>
              <a:rPr lang="en-GB" dirty="0" smtClean="0"/>
              <a:t>C warming for 1000 </a:t>
            </a:r>
            <a:r>
              <a:rPr lang="en-GB" dirty="0" err="1" smtClean="0"/>
              <a:t>GtC</a:t>
            </a:r>
            <a:r>
              <a:rPr lang="en-GB" dirty="0" smtClean="0"/>
              <a:t> emission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979712" y="3284984"/>
            <a:ext cx="2429960" cy="1800200"/>
            <a:chOff x="1979712" y="3284984"/>
            <a:chExt cx="2429960" cy="18002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139952" y="3789040"/>
              <a:ext cx="0" cy="1296144"/>
            </a:xfrm>
            <a:prstGeom prst="straightConnector1">
              <a:avLst/>
            </a:prstGeom>
            <a:ln>
              <a:solidFill>
                <a:srgbClr val="FF292C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979712" y="3284984"/>
              <a:ext cx="24299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srgbClr val="FF0000"/>
                  </a:solidFill>
                  <a:latin typeface="Arial"/>
                  <a:ea typeface="+mn-ea"/>
                  <a:cs typeface="+mn-cs"/>
                </a:rPr>
                <a:t>Assessed likely range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srgbClr val="FF0000"/>
                  </a:solidFill>
                  <a:latin typeface="Arial"/>
                  <a:ea typeface="+mn-ea"/>
                  <a:cs typeface="+mn-cs"/>
                </a:rPr>
                <a:t>0.8-2.5°C</a:t>
              </a:r>
              <a:endParaRPr lang="en-GB" dirty="0">
                <a:solidFill>
                  <a:srgbClr val="FF0000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3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Warming caused by cumulative carbon emissions to 2010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PM10_FINAL_v20131018_1861-1880_animated_j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332000"/>
            <a:ext cx="6670908" cy="52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xmlns:p14="http://schemas.microsoft.com/office/powerpoint/2010/main"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 bwMode="auto">
          <a:xfrm>
            <a:off x="250825" y="1951038"/>
            <a:ext cx="864235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Recent trends in anthropogenic CO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emissions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Warming caused by cumulative carbon emissions to 2020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PM10_FINAL_v20131018_1861-1880_animated_i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332000"/>
            <a:ext cx="6670908" cy="52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xmlns:p14="http://schemas.microsoft.com/office/powerpoint/2010/main"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Warming caused by cumulative carbon emissions to 2050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PM10_FINAL_v20131018_1861-1880_animated_f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332000"/>
            <a:ext cx="6670908" cy="52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xmlns:p14="http://schemas.microsoft.com/office/powerpoint/2010/main"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Warming caused by cumulative carbon emissions to 2100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PM10_FINAL_v20131018_1861-1880_animated_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332000"/>
            <a:ext cx="6670908" cy="52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xmlns:p14="http://schemas.microsoft.com/office/powerpoint/2010/main" spd="slow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Warming caused by cumulative carbon emissions to 2100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PM10_FINAL_v20131018_1861-1880_animated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332000"/>
            <a:ext cx="6670908" cy="52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M10_FINAL_v20131018_1861-1880_animated_j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332000"/>
            <a:ext cx="6670908" cy="52322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1821699"/>
            <a:ext cx="8642350" cy="4535486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To limit CO</a:t>
            </a:r>
            <a:r>
              <a:rPr lang="en-GB" baseline="-25000" dirty="0" smtClean="0"/>
              <a:t>2</a:t>
            </a:r>
            <a:r>
              <a:rPr lang="en-GB" dirty="0" smtClean="0"/>
              <a:t>-induced warming to likely below 2</a:t>
            </a:r>
            <a:r>
              <a:rPr lang="en-GB" baseline="30000" dirty="0" smtClean="0"/>
              <a:t>o</a:t>
            </a:r>
            <a:r>
              <a:rPr lang="en-GB" dirty="0" smtClean="0"/>
              <a:t>C, cumulative CO</a:t>
            </a:r>
            <a:r>
              <a:rPr lang="en-GB" baseline="-25000" dirty="0" smtClean="0"/>
              <a:t>2</a:t>
            </a:r>
            <a:r>
              <a:rPr lang="en-GB" dirty="0" smtClean="0"/>
              <a:t> emissions must be limited to 1000 </a:t>
            </a:r>
            <a:r>
              <a:rPr lang="en-GB" dirty="0" err="1" smtClean="0"/>
              <a:t>GtC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35696" y="4197292"/>
            <a:ext cx="2304256" cy="0"/>
          </a:xfrm>
          <a:prstGeom prst="straightConnector1">
            <a:avLst/>
          </a:prstGeom>
          <a:ln w="57150" cmpd="sng">
            <a:solidFill>
              <a:srgbClr val="FF29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39952" y="4197292"/>
            <a:ext cx="0" cy="1800200"/>
          </a:xfrm>
          <a:prstGeom prst="straightConnector1">
            <a:avLst/>
          </a:prstGeom>
          <a:ln w="57150" cmpd="sng">
            <a:solidFill>
              <a:srgbClr val="FF29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1869407"/>
            <a:ext cx="8642350" cy="45354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SPM10_FINAL_v20131018_1861-1880_animated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332000"/>
            <a:ext cx="6670908" cy="523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GB" sz="2000" dirty="0" smtClean="0"/>
              <a:t>To limit anthropogenic warming to likely below 2</a:t>
            </a:r>
            <a:r>
              <a:rPr lang="en-GB" sz="2000" baseline="30000" dirty="0" smtClean="0"/>
              <a:t>o</a:t>
            </a:r>
            <a:r>
              <a:rPr lang="en-GB" sz="2000" dirty="0" smtClean="0"/>
              <a:t>C, cumulative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emissions must be limited to 800 </a:t>
            </a:r>
            <a:r>
              <a:rPr lang="en-GB" sz="2000" dirty="0" err="1" smtClean="0"/>
              <a:t>GtC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(when accounting for warming from non-CO2 forcing)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5696" y="4221088"/>
            <a:ext cx="1872208" cy="0"/>
          </a:xfrm>
          <a:prstGeom prst="straightConnector1">
            <a:avLst/>
          </a:prstGeom>
          <a:ln w="57150" cmpd="sng">
            <a:solidFill>
              <a:srgbClr val="FF29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07904" y="4221088"/>
            <a:ext cx="0" cy="1872208"/>
          </a:xfrm>
          <a:prstGeom prst="straightConnector1">
            <a:avLst/>
          </a:prstGeom>
          <a:ln w="57150" cmpd="sng">
            <a:solidFill>
              <a:srgbClr val="FF29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M10_FINAL_v20131018_1861-1880_animated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8278"/>
            <a:ext cx="5306582" cy="4162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66" y="692696"/>
            <a:ext cx="8641655" cy="792000"/>
          </a:xfrm>
          <a:solidFill>
            <a:srgbClr val="FFFFFF"/>
          </a:solidFill>
        </p:spPr>
        <p:txBody>
          <a:bodyPr/>
          <a:lstStyle/>
          <a:p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Cumulative 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emissions 1870–2013 are 550 ±60 </a:t>
            </a:r>
            <a:r>
              <a:rPr lang="en-GB" altLang="en-US" dirty="0" err="1" smtClean="0">
                <a:solidFill>
                  <a:srgbClr val="000000"/>
                </a:solidFill>
                <a:ea typeface="ＭＳ Ｐゴシック" pitchFamily="34" charset="-128"/>
              </a:rPr>
              <a:t>GtC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GB" altLang="en-US" sz="2000" dirty="0">
                <a:solidFill>
                  <a:srgbClr val="000000"/>
                </a:solidFill>
                <a:ea typeface="ＭＳ Ｐゴシック" pitchFamily="34" charset="-128"/>
              </a:rPr>
              <a:t>70% from fossil fuels and cement, 30% from land-use change</a:t>
            </a:r>
            <a:br>
              <a:rPr lang="en-GB" altLang="en-US" sz="200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08103" y="2348880"/>
            <a:ext cx="3385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That leaves about 250 </a:t>
            </a:r>
            <a:r>
              <a:rPr lang="en-GB" sz="2400" dirty="0" err="1">
                <a:solidFill>
                  <a:srgbClr val="000000"/>
                </a:solidFill>
              </a:rPr>
              <a:t>GtC</a:t>
            </a:r>
            <a:r>
              <a:rPr lang="en-GB" sz="2400" dirty="0">
                <a:solidFill>
                  <a:srgbClr val="000000"/>
                </a:solidFill>
              </a:rPr>
              <a:t> for the </a:t>
            </a:r>
            <a:r>
              <a:rPr lang="en-GB" sz="2400" dirty="0" smtClean="0">
                <a:solidFill>
                  <a:srgbClr val="000000"/>
                </a:solidFill>
              </a:rPr>
              <a:t>future.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That’s </a:t>
            </a:r>
            <a:r>
              <a:rPr lang="en-GB" sz="2400" dirty="0">
                <a:solidFill>
                  <a:srgbClr val="000000"/>
                </a:solidFill>
              </a:rPr>
              <a:t>about 25 years at the current emission </a:t>
            </a:r>
            <a:r>
              <a:rPr lang="en-GB" sz="2400" dirty="0" smtClean="0">
                <a:solidFill>
                  <a:srgbClr val="000000"/>
                </a:solidFill>
              </a:rPr>
              <a:t>level (10 </a:t>
            </a:r>
            <a:r>
              <a:rPr lang="en-GB" sz="2400" dirty="0" err="1" smtClean="0">
                <a:solidFill>
                  <a:srgbClr val="000000"/>
                </a:solidFill>
              </a:rPr>
              <a:t>GtC</a:t>
            </a:r>
            <a:r>
              <a:rPr lang="en-GB" sz="2400" dirty="0" smtClean="0">
                <a:solidFill>
                  <a:srgbClr val="000000"/>
                </a:solidFill>
              </a:rPr>
              <a:t>/</a:t>
            </a:r>
            <a:r>
              <a:rPr lang="en-GB" sz="2400" dirty="0" err="1" smtClean="0">
                <a:solidFill>
                  <a:srgbClr val="000000"/>
                </a:solidFill>
              </a:rPr>
              <a:t>yr</a:t>
            </a:r>
            <a:r>
              <a:rPr lang="en-GB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8000" y="4330800"/>
            <a:ext cx="1512168" cy="0"/>
          </a:xfrm>
          <a:prstGeom prst="straightConnector1">
            <a:avLst/>
          </a:prstGeom>
          <a:ln w="38100" cmpd="sng">
            <a:solidFill>
              <a:srgbClr val="FF29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23728" y="4365104"/>
            <a:ext cx="0" cy="1440160"/>
          </a:xfrm>
          <a:prstGeom prst="straightConnector1">
            <a:avLst/>
          </a:prstGeom>
          <a:ln w="38100" cmpd="sng">
            <a:solidFill>
              <a:srgbClr val="FF29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8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ctrTitle"/>
          </p:nvPr>
        </p:nvSpPr>
        <p:spPr bwMode="auto">
          <a:xfrm>
            <a:off x="250825" y="2535039"/>
            <a:ext cx="864235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2400" b="1" dirty="0" smtClean="0">
                <a:latin typeface="Arial" charset="0"/>
              </a:rPr>
              <a:t>Anthropogenic CO2 emissions above 10 </a:t>
            </a:r>
            <a:r>
              <a:rPr lang="en-GB" sz="2400" b="1" dirty="0" err="1" smtClean="0">
                <a:latin typeface="Arial" charset="0"/>
              </a:rPr>
              <a:t>GtC</a:t>
            </a:r>
            <a:r>
              <a:rPr lang="en-GB" sz="2400" b="1" dirty="0" smtClean="0">
                <a:latin typeface="Arial" charset="0"/>
              </a:rPr>
              <a:t>/</a:t>
            </a:r>
            <a:r>
              <a:rPr lang="en-GB" sz="2400" b="1" dirty="0" err="1" smtClean="0">
                <a:latin typeface="Arial" charset="0"/>
              </a:rPr>
              <a:t>yr</a:t>
            </a:r>
            <a:r>
              <a:rPr lang="en-GB" sz="2400" b="1" dirty="0" smtClean="0">
                <a:latin typeface="Arial" charset="0"/>
              </a:rPr>
              <a:t> in 2012, ~60% above 1990</a:t>
            </a:r>
            <a:br>
              <a:rPr lang="en-GB" sz="2400" b="1" dirty="0" smtClean="0">
                <a:latin typeface="Arial" charset="0"/>
              </a:rPr>
            </a:br>
            <a:r>
              <a:rPr lang="en-GB" sz="2400" b="1" dirty="0" smtClean="0">
                <a:latin typeface="Arial" charset="0"/>
              </a:rPr>
              <a:t/>
            </a:r>
            <a:br>
              <a:rPr lang="en-GB" sz="2400" b="1" dirty="0" smtClean="0">
                <a:latin typeface="Arial" charset="0"/>
              </a:rPr>
            </a:br>
            <a:r>
              <a:rPr lang="en-GB" sz="2400" b="1" dirty="0" smtClean="0">
                <a:latin typeface="Arial" charset="0"/>
              </a:rPr>
              <a:t>Current rate of increase about 2% per year</a:t>
            </a:r>
            <a:br>
              <a:rPr lang="en-GB" sz="2400" b="1" dirty="0" smtClean="0">
                <a:latin typeface="Arial" charset="0"/>
              </a:rPr>
            </a:br>
            <a:r>
              <a:rPr lang="en-GB" sz="2400" b="1" dirty="0">
                <a:latin typeface="Arial" charset="0"/>
              </a:rPr>
              <a:t/>
            </a:r>
            <a:br>
              <a:rPr lang="en-GB" sz="2400" b="1" dirty="0">
                <a:latin typeface="Arial" charset="0"/>
              </a:rPr>
            </a:br>
            <a:r>
              <a:rPr lang="en-GB" sz="2400" b="1" dirty="0" smtClean="0">
                <a:latin typeface="Arial" charset="0"/>
              </a:rPr>
              <a:t>CO2 represents, by far, the largest contributor to the anthropogenic </a:t>
            </a:r>
            <a:r>
              <a:rPr lang="en-GB" sz="2400" b="1" dirty="0" err="1" smtClean="0">
                <a:latin typeface="Arial" charset="0"/>
              </a:rPr>
              <a:t>radiative</a:t>
            </a:r>
            <a:r>
              <a:rPr lang="en-GB" sz="2400" b="1" dirty="0" smtClean="0">
                <a:latin typeface="Arial" charset="0"/>
              </a:rPr>
              <a:t> forcing (&gt; 80%)</a:t>
            </a:r>
            <a:br>
              <a:rPr lang="en-GB" sz="2400" b="1" dirty="0" smtClean="0">
                <a:latin typeface="Arial" charset="0"/>
              </a:rPr>
            </a:br>
            <a:r>
              <a:rPr lang="en-GB" sz="2400" b="1" dirty="0">
                <a:latin typeface="Arial" charset="0"/>
              </a:rPr>
              <a:t/>
            </a:r>
            <a:br>
              <a:rPr lang="en-GB" sz="2400" b="1" dirty="0">
                <a:latin typeface="Arial" charset="0"/>
              </a:rPr>
            </a:br>
            <a:r>
              <a:rPr lang="en-GB" sz="2400" b="1" dirty="0">
                <a:latin typeface="Arial" charset="0"/>
              </a:rPr>
              <a:t>Global warming scales with cumulative CO2 emissions</a:t>
            </a:r>
            <a:br>
              <a:rPr lang="en-GB" sz="2400" b="1" dirty="0">
                <a:latin typeface="Arial" charset="0"/>
              </a:rPr>
            </a:br>
            <a:r>
              <a:rPr lang="en-GB" sz="2400" b="1" dirty="0" smtClean="0">
                <a:latin typeface="Arial" charset="0"/>
              </a:rPr>
              <a:t/>
            </a:r>
            <a:br>
              <a:rPr lang="en-GB" sz="2400" b="1" dirty="0" smtClean="0">
                <a:latin typeface="Arial" charset="0"/>
              </a:rPr>
            </a:br>
            <a:r>
              <a:rPr lang="en-GB" sz="2400" b="1" dirty="0" smtClean="0">
                <a:latin typeface="Arial" charset="0"/>
              </a:rPr>
              <a:t>Limiting global warming </a:t>
            </a:r>
            <a:r>
              <a:rPr lang="en-GB" sz="2400" b="1" i="1" dirty="0" smtClean="0">
                <a:latin typeface="Arial" charset="0"/>
              </a:rPr>
              <a:t>likely</a:t>
            </a:r>
            <a:r>
              <a:rPr lang="en-GB" sz="2400" b="1" dirty="0" smtClean="0">
                <a:latin typeface="Arial" charset="0"/>
              </a:rPr>
              <a:t> below 2°C requires emissions to stay below about 800 </a:t>
            </a:r>
            <a:r>
              <a:rPr lang="en-GB" sz="2400" b="1" dirty="0" err="1" smtClean="0">
                <a:latin typeface="Arial" charset="0"/>
              </a:rPr>
              <a:t>GtC</a:t>
            </a:r>
            <a:r>
              <a:rPr lang="en-GB" sz="2400" b="1" dirty="0" smtClean="0">
                <a:latin typeface="Arial" charset="0"/>
              </a:rPr>
              <a:t> since preindustrial. </a:t>
            </a:r>
            <a:br>
              <a:rPr lang="en-GB" sz="2400" b="1" dirty="0" smtClean="0">
                <a:latin typeface="Arial" charset="0"/>
              </a:rPr>
            </a:br>
            <a:r>
              <a:rPr lang="en-GB" sz="2400" b="1" dirty="0">
                <a:latin typeface="Arial" charset="0"/>
              </a:rPr>
              <a:t/>
            </a:r>
            <a:br>
              <a:rPr lang="en-GB" sz="2400" b="1" dirty="0">
                <a:latin typeface="Arial" charset="0"/>
              </a:rPr>
            </a:br>
            <a:r>
              <a:rPr lang="en-GB" sz="2400" b="1" dirty="0" smtClean="0">
                <a:latin typeface="Arial" charset="0"/>
              </a:rPr>
              <a:t>550 </a:t>
            </a:r>
            <a:r>
              <a:rPr lang="en-GB" sz="2400" b="1" dirty="0" err="1" smtClean="0">
                <a:latin typeface="Arial" charset="0"/>
              </a:rPr>
              <a:t>GtC</a:t>
            </a:r>
            <a:r>
              <a:rPr lang="en-GB" sz="2400" b="1" dirty="0" smtClean="0">
                <a:latin typeface="Arial" charset="0"/>
              </a:rPr>
              <a:t> already emitted, 250 </a:t>
            </a:r>
            <a:r>
              <a:rPr lang="en-GB" sz="2400" b="1" dirty="0" err="1" smtClean="0">
                <a:latin typeface="Arial" charset="0"/>
              </a:rPr>
              <a:t>GtC</a:t>
            </a:r>
            <a:r>
              <a:rPr lang="en-GB" sz="2400" b="1" dirty="0" smtClean="0">
                <a:latin typeface="Arial" charset="0"/>
              </a:rPr>
              <a:t> left for the future…</a:t>
            </a:r>
            <a:br>
              <a:rPr lang="en-GB" sz="2400" b="1" dirty="0" smtClean="0">
                <a:latin typeface="Arial" charset="0"/>
              </a:rPr>
            </a:br>
            <a:endParaRPr lang="en-GB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081391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altLang="en-US" b="1" dirty="0">
              <a:solidFill>
                <a:prstClr val="black"/>
              </a:solidFill>
              <a:latin typeface="Arial Narrow"/>
              <a:ea typeface="ＭＳ Ｐゴシック" pitchFamily="34" charset="-128"/>
              <a:cs typeface="Arial Narrow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20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ea typeface="ＭＳ Ｐゴシック" pitchFamily="34" charset="-128"/>
              </a:rPr>
              <a:t>Fossil Fuel and Cement </a:t>
            </a:r>
            <a:r>
              <a:rPr lang="en-GB" altLang="en-US" dirty="0" smtClean="0">
                <a:ea typeface="ＭＳ Ｐゴシック" pitchFamily="34" charset="-128"/>
              </a:rPr>
              <a:t>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663" y="3213596"/>
            <a:ext cx="1662112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>
                <a:latin typeface="Arial Narrow Bold"/>
                <a:cs typeface="Arial Narrow Bold"/>
              </a:rPr>
              <a:t>Fossil Fuel and Cement Emissions</a:t>
            </a:r>
            <a:endParaRPr lang="en-US" dirty="0">
              <a:latin typeface="Arial Narrow Bold"/>
              <a:cs typeface="Arial Narrow Bold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6456" y="980728"/>
            <a:ext cx="8280000" cy="684212"/>
          </a:xfrm>
        </p:spPr>
        <p:txBody>
          <a:bodyPr>
            <a:noAutofit/>
          </a:bodyPr>
          <a:lstStyle/>
          <a:p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Global fossil fuel and cement emissions: </a:t>
            </a:r>
            <a:r>
              <a:rPr lang="en-GB" altLang="en-US" b="1" dirty="0">
                <a:solidFill>
                  <a:srgbClr val="000000"/>
                </a:solidFill>
                <a:ea typeface="ＭＳ Ｐゴシック" pitchFamily="34" charset="-128"/>
              </a:rPr>
              <a:t>9.7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 ± 0.5 </a:t>
            </a:r>
            <a:r>
              <a:rPr lang="en-GB" altLang="en-US" dirty="0" err="1">
                <a:solidFill>
                  <a:srgbClr val="000000"/>
                </a:solidFill>
                <a:ea typeface="ＭＳ Ｐゴシック" pitchFamily="34" charset="-128"/>
              </a:rPr>
              <a:t>GtC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 in 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2012 </a:t>
            </a:r>
          </a:p>
          <a:p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Projection 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for 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2013 : </a:t>
            </a:r>
            <a:r>
              <a:rPr lang="en-GB" altLang="en-US" b="1" dirty="0">
                <a:solidFill>
                  <a:srgbClr val="000000"/>
                </a:solidFill>
                <a:ea typeface="ＭＳ Ｐゴシック" pitchFamily="34" charset="-128"/>
              </a:rPr>
              <a:t>9.9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 ± 0.5 </a:t>
            </a:r>
            <a:r>
              <a:rPr lang="en-GB" altLang="en-US" dirty="0" err="1">
                <a:solidFill>
                  <a:srgbClr val="000000"/>
                </a:solidFill>
                <a:ea typeface="ＭＳ Ｐゴシック" pitchFamily="34" charset="-128"/>
              </a:rPr>
              <a:t>GtC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GB" alt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61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% over 1990</a:t>
            </a:r>
            <a:endParaRPr lang="en-US" altLang="en-US" dirty="0"/>
          </a:p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2003-2012 average: 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8.6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± 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0.4 </a:t>
            </a:r>
            <a:r>
              <a:rPr lang="en-GB" altLang="en-US" dirty="0" err="1">
                <a:solidFill>
                  <a:srgbClr val="000000"/>
                </a:solidFill>
                <a:ea typeface="ＭＳ Ｐゴシック" pitchFamily="34" charset="-128"/>
              </a:rPr>
              <a:t>GtC</a:t>
            </a:r>
            <a:endParaRPr lang="en-GB" alt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altLang="en-US" sz="16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Uncertainty is ±5% for one standard deviation (IPCC “likely” range</a:t>
            </a:r>
            <a:r>
              <a:rPr lang="en-GB" alt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)</a:t>
            </a:r>
            <a:endParaRPr lang="en-GB" altLang="en-US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GB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Source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: </a:t>
            </a:r>
            <a:r>
              <a:rPr lang="en-AU" altLang="en-US" sz="1400" dirty="0">
                <a:ea typeface="ＭＳ Ｐゴシック" pitchFamily="34" charset="-128"/>
                <a:hlinkClick r:id="rId4"/>
              </a:rPr>
              <a:t>Le Quéré et al 2013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34" charset="-128"/>
              </a:rPr>
              <a:t>; </a:t>
            </a:r>
            <a:r>
              <a:rPr lang="en-AU" altLang="en-US" sz="1400" dirty="0">
                <a:solidFill>
                  <a:srgbClr val="FF0000"/>
                </a:solidFill>
                <a:ea typeface="ＭＳ Ｐゴシック" pitchFamily="34" charset="-128"/>
                <a:hlinkClick r:id="rId5"/>
              </a:rPr>
              <a:t>CDIAC Data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34" charset="-128"/>
              </a:rPr>
              <a:t>; </a:t>
            </a:r>
            <a:r>
              <a:rPr lang="en-AU" altLang="en-US" sz="1400" dirty="0">
                <a:ea typeface="ＭＳ Ｐゴシック" pitchFamily="34" charset="-128"/>
                <a:hlinkClick r:id="rId6"/>
              </a:rPr>
              <a:t>Global Carbon Project </a:t>
            </a:r>
            <a:r>
              <a:rPr lang="en-AU" altLang="en-US" sz="1400" dirty="0" smtClean="0">
                <a:ea typeface="ＭＳ Ｐゴシック" pitchFamily="34" charset="-128"/>
                <a:hlinkClick r:id="rId6"/>
              </a:rPr>
              <a:t>2013</a:t>
            </a:r>
            <a:endParaRPr lang="en-AU" altLang="en-US" sz="1400" dirty="0">
              <a:ea typeface="ＭＳ Ｐゴシック" pitchFamily="34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12404" y="126876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2" r="-11652"/>
          <a:stretch/>
        </p:blipFill>
        <p:spPr>
          <a:xfrm>
            <a:off x="467544" y="1628800"/>
            <a:ext cx="8080375" cy="4680000"/>
          </a:xfrm>
        </p:spPr>
      </p:pic>
    </p:spTree>
    <p:extLst>
      <p:ext uri="{BB962C8B-B14F-4D97-AF65-F5344CB8AC3E}">
        <p14:creationId xmlns:p14="http://schemas.microsoft.com/office/powerpoint/2010/main" val="11742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>
                <a:latin typeface="Arial Narrow Bold"/>
                <a:cs typeface="Arial Narrow Bold"/>
              </a:rPr>
              <a:t>Emissions from Coal, Oil, Gas, Cement</a:t>
            </a:r>
            <a:endParaRPr lang="en-US" dirty="0">
              <a:latin typeface="Arial Narrow Bold"/>
              <a:cs typeface="Arial Narrow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Share of global emissions in 2012: </a:t>
            </a:r>
          </a:p>
          <a:p>
            <a:r>
              <a:rPr lang="en-GB" altLang="en-US" dirty="0">
                <a:solidFill>
                  <a:srgbClr val="000000"/>
                </a:solidFill>
                <a:ea typeface="ＭＳ Ｐゴシック" pitchFamily="34" charset="-128"/>
              </a:rPr>
              <a:t>coal (43%), oil (33%), gas (18%), cement (5%), flaring (1%, not shown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  <a:endParaRPr lang="en-GB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Source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: </a:t>
            </a:r>
            <a:r>
              <a:rPr lang="en-AU" altLang="en-US" sz="1400" dirty="0">
                <a:solidFill>
                  <a:srgbClr val="FF0000"/>
                </a:solidFill>
                <a:ea typeface="ＭＳ Ｐゴシック" pitchFamily="34" charset="-128"/>
                <a:hlinkClick r:id="rId3"/>
              </a:rPr>
              <a:t>CDIAC Data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34" charset="-128"/>
              </a:rPr>
              <a:t>;</a:t>
            </a:r>
            <a:r>
              <a:rPr lang="en-AU" altLang="en-US" sz="1400" dirty="0">
                <a:ea typeface="ＭＳ Ｐゴシック" pitchFamily="34" charset="-128"/>
                <a:hlinkClick r:id="rId4"/>
              </a:rPr>
              <a:t> Le Quéré et al 2013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34" charset="-128"/>
              </a:rPr>
              <a:t>; </a:t>
            </a:r>
            <a:r>
              <a:rPr lang="en-AU" altLang="en-US" sz="1400" dirty="0">
                <a:ea typeface="ＭＳ Ｐゴシック" pitchFamily="34" charset="-128"/>
                <a:hlinkClick r:id="rId5"/>
              </a:rPr>
              <a:t>Global Carbon Project </a:t>
            </a:r>
            <a:r>
              <a:rPr lang="en-AU" altLang="en-US" sz="1400" dirty="0" smtClean="0">
                <a:ea typeface="ＭＳ Ｐゴシック" pitchFamily="34" charset="-128"/>
                <a:hlinkClick r:id="rId5"/>
              </a:rPr>
              <a:t>2013</a:t>
            </a:r>
            <a:endParaRPr lang="en-AU" altLang="en-US" sz="1400" dirty="0">
              <a:ea typeface="ＭＳ Ｐゴシック" pitchFamily="34" charset="-128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2" r="-11652"/>
          <a:stretch/>
        </p:blipFill>
        <p:spPr>
          <a:xfrm>
            <a:off x="540000" y="1701328"/>
            <a:ext cx="8080375" cy="4680000"/>
          </a:xfrm>
        </p:spPr>
      </p:pic>
    </p:spTree>
    <p:extLst>
      <p:ext uri="{BB962C8B-B14F-4D97-AF65-F5344CB8AC3E}">
        <p14:creationId xmlns:p14="http://schemas.microsoft.com/office/powerpoint/2010/main" val="38862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>
                <a:latin typeface="Arial Narrow Bold"/>
                <a:cs typeface="Arial Narrow Bold"/>
              </a:rPr>
              <a:t>Top Fossil Fuel Emitters (Absolute)</a:t>
            </a:r>
            <a:endParaRPr lang="en-US" dirty="0">
              <a:latin typeface="Arial Narrow Bold"/>
              <a:cs typeface="Arial Narrow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Top four emitters in 2012 covered 58% of global emissions</a:t>
            </a:r>
          </a:p>
          <a:p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China (27%), United States (14%), EU28 (10%), India (6%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  <a:endParaRPr lang="en-GB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Source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: </a:t>
            </a:r>
            <a:r>
              <a:rPr lang="en-AU" altLang="en-US" sz="1400" dirty="0">
                <a:solidFill>
                  <a:srgbClr val="FF0000"/>
                </a:solidFill>
                <a:ea typeface="ＭＳ Ｐゴシック" pitchFamily="34" charset="-128"/>
                <a:hlinkClick r:id="rId3"/>
              </a:rPr>
              <a:t>CDIAC Data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34" charset="-128"/>
              </a:rPr>
              <a:t>;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AU" altLang="en-US" sz="1400" dirty="0">
                <a:ea typeface="ＭＳ Ｐゴシック" pitchFamily="34" charset="-128"/>
                <a:hlinkClick r:id="rId4"/>
              </a:rPr>
              <a:t>Le Quéré et al 2013</a:t>
            </a:r>
            <a:r>
              <a:rPr lang="en-AU" altLang="en-US" sz="1400" dirty="0">
                <a:ea typeface="ＭＳ Ｐゴシック" pitchFamily="34" charset="-128"/>
              </a:rPr>
              <a:t>;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AU" altLang="en-US" sz="1400" dirty="0">
                <a:ea typeface="ＭＳ Ｐゴシック" pitchFamily="34" charset="-128"/>
                <a:hlinkClick r:id="rId5"/>
              </a:rPr>
              <a:t>Global Carbon Project </a:t>
            </a:r>
            <a:r>
              <a:rPr lang="en-AU" altLang="en-US" sz="1400" dirty="0" smtClean="0">
                <a:ea typeface="ＭＳ Ｐゴシック" pitchFamily="34" charset="-128"/>
                <a:hlinkClick r:id="rId5"/>
              </a:rPr>
              <a:t>2013</a:t>
            </a:r>
            <a:endParaRPr lang="en-AU" altLang="en-US" sz="1400" dirty="0">
              <a:ea typeface="ＭＳ Ｐゴシック" pitchFamily="34" charset="-128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2" r="-11652"/>
          <a:stretch/>
        </p:blipFill>
        <p:spPr>
          <a:xfrm>
            <a:off x="540000" y="1628800"/>
            <a:ext cx="8080375" cy="4680000"/>
          </a:xfrm>
        </p:spPr>
      </p:pic>
    </p:spTree>
    <p:extLst>
      <p:ext uri="{BB962C8B-B14F-4D97-AF65-F5344CB8AC3E}">
        <p14:creationId xmlns:p14="http://schemas.microsoft.com/office/powerpoint/2010/main" val="32090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>
                <a:latin typeface="Arial Narrow Bold"/>
                <a:cs typeface="Arial Narrow Bold"/>
              </a:rPr>
              <a:t>Top Fossil Fuel Emitters (Per Capita)</a:t>
            </a:r>
            <a:endParaRPr lang="en-US" dirty="0">
              <a:latin typeface="Arial Narrow Bold"/>
              <a:cs typeface="Arial Narrow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Average per capita emissions in 2012</a:t>
            </a:r>
          </a:p>
          <a:p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China is growing rapidly and the US is declining 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fast</a:t>
            </a: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Source: </a:t>
            </a:r>
            <a:r>
              <a:rPr lang="en-AU" altLang="en-US" sz="1400" dirty="0">
                <a:solidFill>
                  <a:srgbClr val="FF0000"/>
                </a:solidFill>
                <a:ea typeface="ＭＳ Ｐゴシック" pitchFamily="34" charset="-128"/>
                <a:hlinkClick r:id="rId3"/>
              </a:rPr>
              <a:t>CDIAC Data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34" charset="-128"/>
              </a:rPr>
              <a:t>;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AU" altLang="en-US" sz="1400" dirty="0">
                <a:ea typeface="ＭＳ Ｐゴシック" pitchFamily="34" charset="-128"/>
                <a:hlinkClick r:id="rId4"/>
              </a:rPr>
              <a:t>Le Quéré et al 2013</a:t>
            </a:r>
            <a:r>
              <a:rPr lang="en-AU" altLang="en-US" sz="1400" dirty="0">
                <a:ea typeface="ＭＳ Ｐゴシック" pitchFamily="34" charset="-128"/>
              </a:rPr>
              <a:t>; </a:t>
            </a:r>
            <a:r>
              <a:rPr lang="en-AU" altLang="en-US" sz="1400" dirty="0">
                <a:ea typeface="ＭＳ Ｐゴシック" pitchFamily="34" charset="-128"/>
                <a:hlinkClick r:id="rId5"/>
              </a:rPr>
              <a:t>Global Carbon Project </a:t>
            </a:r>
            <a:r>
              <a:rPr lang="en-AU" altLang="en-US" sz="1400" dirty="0" smtClean="0">
                <a:ea typeface="ＭＳ Ｐゴシック" pitchFamily="34" charset="-128"/>
                <a:hlinkClick r:id="rId5"/>
              </a:rPr>
              <a:t>2013</a:t>
            </a:r>
            <a:endParaRPr lang="en-AU" altLang="en-US" sz="1400" dirty="0">
              <a:ea typeface="ＭＳ Ｐゴシック" pitchFamily="34" charset="-128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2" r="-11652"/>
          <a:stretch/>
        </p:blipFill>
        <p:spPr>
          <a:xfrm>
            <a:off x="540000" y="1701328"/>
            <a:ext cx="8080375" cy="4680000"/>
          </a:xfrm>
        </p:spPr>
      </p:pic>
    </p:spTree>
    <p:extLst>
      <p:ext uri="{BB962C8B-B14F-4D97-AF65-F5344CB8AC3E}">
        <p14:creationId xmlns:p14="http://schemas.microsoft.com/office/powerpoint/2010/main" val="39845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 Bold"/>
                <a:cs typeface="Arial Narrow Bold"/>
              </a:rPr>
              <a:t>Historical Cumulative Emissions by </a:t>
            </a:r>
            <a:r>
              <a:rPr lang="en-US" dirty="0" smtClean="0">
                <a:latin typeface="Arial Narrow Bold"/>
                <a:cs typeface="Arial Narrow Bold"/>
              </a:rPr>
              <a:t>Country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Cumulative </a:t>
            </a:r>
            <a:r>
              <a:rPr lang="en-GB" dirty="0" smtClean="0">
                <a:solidFill>
                  <a:srgbClr val="000000"/>
                </a:solidFill>
              </a:rPr>
              <a:t>emissions from fossil-fuel and cement were </a:t>
            </a:r>
            <a:r>
              <a:rPr lang="en-GB" dirty="0">
                <a:solidFill>
                  <a:srgbClr val="000000"/>
                </a:solidFill>
              </a:rPr>
              <a:t>distributed </a:t>
            </a:r>
            <a:r>
              <a:rPr lang="en-GB" dirty="0" smtClean="0">
                <a:solidFill>
                  <a:srgbClr val="000000"/>
                </a:solidFill>
              </a:rPr>
              <a:t>(1870</a:t>
            </a:r>
            <a:r>
              <a:rPr lang="en-GB" altLang="en-US" dirty="0" smtClean="0">
                <a:solidFill>
                  <a:srgbClr val="000000"/>
                </a:solidFill>
                <a:ea typeface="ＭＳ Ｐゴシック" pitchFamily="34" charset="-128"/>
              </a:rPr>
              <a:t>–</a:t>
            </a:r>
            <a:r>
              <a:rPr lang="en-GB" dirty="0" smtClean="0">
                <a:solidFill>
                  <a:srgbClr val="000000"/>
                </a:solidFill>
              </a:rPr>
              <a:t>2012):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USA (26%), EU28 (</a:t>
            </a:r>
            <a:r>
              <a:rPr lang="en-GB" dirty="0" smtClean="0">
                <a:solidFill>
                  <a:srgbClr val="000000"/>
                </a:solidFill>
              </a:rPr>
              <a:t>23%), </a:t>
            </a:r>
            <a:r>
              <a:rPr lang="en-GB" dirty="0">
                <a:solidFill>
                  <a:srgbClr val="000000"/>
                </a:solidFill>
              </a:rPr>
              <a:t>China (11%), </a:t>
            </a:r>
            <a:r>
              <a:rPr lang="en-GB" dirty="0" smtClean="0">
                <a:solidFill>
                  <a:srgbClr val="000000"/>
                </a:solidFill>
              </a:rPr>
              <a:t>and India (4%) covering 64% of the total share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000000"/>
                </a:solidFill>
              </a:rPr>
              <a:t>Cumulative emissions (</a:t>
            </a:r>
            <a:r>
              <a:rPr lang="en-GB" sz="1600" dirty="0" smtClean="0">
                <a:solidFill>
                  <a:srgbClr val="000000"/>
                </a:solidFill>
              </a:rPr>
              <a:t>1990</a:t>
            </a:r>
            <a:r>
              <a:rPr lang="en-GB" alt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–</a:t>
            </a:r>
            <a:r>
              <a:rPr lang="en-GB" sz="1600" dirty="0" smtClean="0">
                <a:solidFill>
                  <a:srgbClr val="000000"/>
                </a:solidFill>
              </a:rPr>
              <a:t>2012</a:t>
            </a:r>
            <a:r>
              <a:rPr lang="en-GB" sz="1600" dirty="0">
                <a:solidFill>
                  <a:srgbClr val="000000"/>
                </a:solidFill>
              </a:rPr>
              <a:t>) were distributed USA (20%), China (18%</a:t>
            </a:r>
            <a:r>
              <a:rPr lang="en-GB" sz="1600" dirty="0" smtClean="0">
                <a:solidFill>
                  <a:srgbClr val="000000"/>
                </a:solidFill>
              </a:rPr>
              <a:t>), EU28 </a:t>
            </a:r>
            <a:r>
              <a:rPr lang="en-GB" sz="1600" dirty="0">
                <a:solidFill>
                  <a:srgbClr val="000000"/>
                </a:solidFill>
              </a:rPr>
              <a:t>(15%)</a:t>
            </a:r>
            <a:r>
              <a:rPr lang="en-GB" sz="1600" dirty="0" smtClean="0">
                <a:solidFill>
                  <a:srgbClr val="000000"/>
                </a:solidFill>
              </a:rPr>
              <a:t>, </a:t>
            </a:r>
            <a:r>
              <a:rPr lang="en-GB" sz="1600" dirty="0">
                <a:solidFill>
                  <a:srgbClr val="000000"/>
                </a:solidFill>
              </a:rPr>
              <a:t>India (5%)</a:t>
            </a:r>
          </a:p>
          <a:p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Source: </a:t>
            </a:r>
            <a:r>
              <a:rPr lang="en-AU" altLang="en-US" sz="1400" dirty="0">
                <a:solidFill>
                  <a:srgbClr val="FF0000"/>
                </a:solidFill>
                <a:ea typeface="ＭＳ Ｐゴシック" pitchFamily="34" charset="-128"/>
                <a:hlinkClick r:id="rId3"/>
              </a:rPr>
              <a:t>CDIAC Data</a:t>
            </a:r>
            <a:r>
              <a:rPr lang="en-US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;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AU" altLang="en-US" sz="1400" dirty="0">
                <a:ea typeface="ＭＳ Ｐゴシック" pitchFamily="34" charset="-128"/>
                <a:hlinkClick r:id="rId4"/>
              </a:rPr>
              <a:t>Le </a:t>
            </a:r>
            <a:r>
              <a:rPr lang="en-AU" altLang="en-US" sz="1400" dirty="0" err="1">
                <a:ea typeface="ＭＳ Ｐゴシック" pitchFamily="34" charset="-128"/>
                <a:hlinkClick r:id="rId4"/>
              </a:rPr>
              <a:t>Quéré</a:t>
            </a:r>
            <a:r>
              <a:rPr lang="en-AU" altLang="en-US" sz="1400" dirty="0">
                <a:ea typeface="ＭＳ Ｐゴシック" pitchFamily="34" charset="-128"/>
                <a:hlinkClick r:id="rId4"/>
              </a:rPr>
              <a:t> et al 2013</a:t>
            </a:r>
            <a:r>
              <a:rPr lang="en-AU" altLang="en-US" sz="1400" dirty="0">
                <a:ea typeface="ＭＳ Ｐゴシック" pitchFamily="34" charset="-128"/>
              </a:rPr>
              <a:t>;</a:t>
            </a:r>
            <a:r>
              <a:rPr lang="en-US" alt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AU" altLang="en-US" sz="1400" dirty="0">
                <a:ea typeface="ＭＳ Ｐゴシック" pitchFamily="34" charset="-128"/>
                <a:hlinkClick r:id="rId5"/>
              </a:rPr>
              <a:t>Global Carbon Project </a:t>
            </a:r>
            <a:r>
              <a:rPr lang="en-AU" altLang="en-US" sz="1400" dirty="0" smtClean="0">
                <a:ea typeface="ＭＳ Ｐゴシック" pitchFamily="34" charset="-128"/>
                <a:hlinkClick r:id="rId5"/>
              </a:rPr>
              <a:t>2013</a:t>
            </a:r>
            <a:endParaRPr lang="en-AU" altLang="en-US" sz="1400" dirty="0">
              <a:ea typeface="ＭＳ Ｐゴシック" pitchFamily="34" charset="-128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2" r="-11652"/>
          <a:stretch/>
        </p:blipFill>
        <p:spPr/>
      </p:pic>
      <p:sp>
        <p:nvSpPr>
          <p:cNvPr id="4" name="TextBox 3"/>
          <p:cNvSpPr txBox="1"/>
          <p:nvPr/>
        </p:nvSpPr>
        <p:spPr>
          <a:xfrm>
            <a:off x="3419872" y="3212976"/>
            <a:ext cx="63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N° 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59949" y="4571836"/>
            <a:ext cx="63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N° 1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60032" y="1844824"/>
            <a:ext cx="0" cy="3672000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16216" y="1772816"/>
            <a:ext cx="360040" cy="3816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20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ea typeface="ＭＳ Ｐゴシック" pitchFamily="34" charset="-128"/>
              </a:rPr>
              <a:t>Land-Use Change </a:t>
            </a:r>
            <a:r>
              <a:rPr lang="en-GB" altLang="en-US" dirty="0" smtClean="0">
                <a:ea typeface="ＭＳ Ｐゴシック" pitchFamily="34" charset="-128"/>
              </a:rPr>
              <a:t>Emissions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AltCover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0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GCP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Cover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GCP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GCP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3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Divider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resentationCover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ivider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4_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4444</TotalTime>
  <Words>764</Words>
  <Application>Microsoft Office PowerPoint</Application>
  <PresentationFormat>On-screen Show (4:3)</PresentationFormat>
  <Paragraphs>88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28</vt:i4>
      </vt:variant>
    </vt:vector>
  </HeadingPairs>
  <TitlesOfParts>
    <vt:vector size="50" baseType="lpstr">
      <vt:lpstr>PresentationAltCoverSlideMaster</vt:lpstr>
      <vt:lpstr>PresentationCoverSlideMaster</vt:lpstr>
      <vt:lpstr>PresentationSlideMaster</vt:lpstr>
      <vt:lpstr>DividerSlideMaster</vt:lpstr>
      <vt:lpstr>1_PresentationCoverSlideMaster</vt:lpstr>
      <vt:lpstr>1_PresentationSlideMaster</vt:lpstr>
      <vt:lpstr>1_DividerSlideMaster</vt:lpstr>
      <vt:lpstr>2_PresentationSlideMaster</vt:lpstr>
      <vt:lpstr>4_PresentationSlideMaster</vt:lpstr>
      <vt:lpstr>3_PresentationSlideMaster</vt:lpstr>
      <vt:lpstr>5_PresentationSlideMaster</vt:lpstr>
      <vt:lpstr>6_PresentationSlideMaster</vt:lpstr>
      <vt:lpstr>7_PresentationSlideMaster</vt:lpstr>
      <vt:lpstr>8_PresentationSlideMaster</vt:lpstr>
      <vt:lpstr>9_PresentationSlideMaster</vt:lpstr>
      <vt:lpstr>10_PresentationSlideMaster</vt:lpstr>
      <vt:lpstr>11_PresentationSlideMaster</vt:lpstr>
      <vt:lpstr>12_PresentationSlideMaster</vt:lpstr>
      <vt:lpstr>GCP slide</vt:lpstr>
      <vt:lpstr>1_GCP slide</vt:lpstr>
      <vt:lpstr>2_GCP slide</vt:lpstr>
      <vt:lpstr>13_PresentationSlideMaster</vt:lpstr>
      <vt:lpstr>PowerPoint Presentation</vt:lpstr>
      <vt:lpstr>Recent trends in anthropogenic CO2 emissions</vt:lpstr>
      <vt:lpstr>Fossil Fuel and Cement Emissions</vt:lpstr>
      <vt:lpstr>Fossil Fuel and Cement Emissions</vt:lpstr>
      <vt:lpstr>Emissions from Coal, Oil, Gas, Cement</vt:lpstr>
      <vt:lpstr>Top Fossil Fuel Emitters (Absolute)</vt:lpstr>
      <vt:lpstr>Top Fossil Fuel Emitters (Per Capita)</vt:lpstr>
      <vt:lpstr>Historical Cumulative Emissions by Country</vt:lpstr>
      <vt:lpstr>Land-Use Change Emissions</vt:lpstr>
      <vt:lpstr>Land-Use Change Emissions</vt:lpstr>
      <vt:lpstr>Total Global Emissions</vt:lpstr>
      <vt:lpstr>Observed Emissions and Emissions Scenarios</vt:lpstr>
      <vt:lpstr>Cumulated CO2 emissions and the 2°C target</vt:lpstr>
      <vt:lpstr>PowerPoint Presentation</vt:lpstr>
      <vt:lpstr>PowerPoint Presentation</vt:lpstr>
      <vt:lpstr>Trajectory does not really matter</vt:lpstr>
      <vt:lpstr>Transient Climate Response to cumulative carbon emissions (TCRE) Estimated from many independent studies</vt:lpstr>
      <vt:lpstr>TCRE best estimate is  0.8-2.5oC warming for 1000 GtC emission</vt:lpstr>
      <vt:lpstr>Warming caused by cumulative carbon emissions to 2010</vt:lpstr>
      <vt:lpstr>Warming caused by cumulative carbon emissions to 2020</vt:lpstr>
      <vt:lpstr>Warming caused by cumulative carbon emissions to 2050</vt:lpstr>
      <vt:lpstr>Warming caused by cumulative carbon emissions to 2100</vt:lpstr>
      <vt:lpstr>Warming caused by cumulative carbon emissions to 2100</vt:lpstr>
      <vt:lpstr>To limit CO2-induced warming to likely below 2oC, cumulative CO2 emissions must be limited to 1000 GtC.</vt:lpstr>
      <vt:lpstr>To limit anthropogenic warming to likely below 2oC, cumulative CO2 emissions must be limited to 800 GtC (when accounting for warming from non-CO2 forcing)</vt:lpstr>
      <vt:lpstr>Cumulative emissions 1870–2013 are 550 ±60 GtC 70% from fossil fuels and cement, 30% from land-use change  </vt:lpstr>
      <vt:lpstr>Anthropogenic CO2 emissions above 10 GtC/yr in 2012, ~60% above 1990  Current rate of increase about 2% per year  CO2 represents, by far, the largest contributor to the anthropogenic radiative forcing (&gt; 80%)  Global warming scales with cumulative CO2 emissions  Limiting global warming likely below 2°C requires emissions to stay below about 800 GtC since preindustrial.   550 GtC already emitted, 250 GtC left for the future…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Boschung</dc:creator>
  <cp:lastModifiedBy>VANDERSTRAETEN Martine</cp:lastModifiedBy>
  <cp:revision>198</cp:revision>
  <dcterms:created xsi:type="dcterms:W3CDTF">2013-08-28T12:16:27Z</dcterms:created>
  <dcterms:modified xsi:type="dcterms:W3CDTF">2013-12-09T12:24:43Z</dcterms:modified>
</cp:coreProperties>
</file>